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24377650" cy="13716000"/>
  <p:notesSz cx="6858000" cy="9144000"/>
  <p:embeddedFontLst>
    <p:embeddedFont>
      <p:font typeface="Calibri" panose="020F0502020204030204" pitchFamily="34" charset="0"/>
      <p:regular r:id="rId21"/>
      <p:bold r:id="rId22"/>
      <p:italic r:id="rId23"/>
      <p:boldItalic r:id="rId24"/>
    </p:embeddedFont>
    <p:embeddedFont>
      <p:font typeface="Lato Light" panose="020B0604020202020204" charset="0"/>
      <p:regular r:id="rId25"/>
      <p:bold r:id="rId26"/>
      <p:italic r:id="rId27"/>
      <p:boldItalic r:id="rId28"/>
    </p:embeddedFont>
    <p:embeddedFont>
      <p:font typeface="Montserrat" panose="00000800000000000000" pitchFamily="50" charset="0"/>
      <p:regular r:id="rId29"/>
      <p:bold r:id="rId30"/>
      <p:italic r:id="rId31"/>
      <p:boldItalic r:id="rId32"/>
    </p:embeddedFont>
    <p:embeddedFont>
      <p:font typeface="Montserrat Light" panose="020B0604020202020204" charset="0"/>
      <p:regular r:id="rId33"/>
      <p:bold r:id="rId34"/>
      <p:italic r:id="rId35"/>
      <p:boldItalic r:id="rId36"/>
    </p:embeddedFont>
    <p:embeddedFont>
      <p:font typeface="Montserrat SemiBold" panose="020B0604020202020204" charset="0"/>
      <p:regular r:id="rId37"/>
      <p:bold r:id="rId38"/>
      <p:italic r:id="rId39"/>
      <p:boldItalic r:id="rId40"/>
    </p:embeddedFont>
    <p:embeddedFont>
      <p:font typeface="Montserrat Thin" panose="020B0604020202020204" charset="0"/>
      <p:regular r:id="rId41"/>
      <p:bold r:id="rId42"/>
      <p:italic r:id="rId43"/>
      <p:boldItalic r:id="rId44"/>
    </p:embeddedFont>
    <p:embeddedFont>
      <p:font typeface="Source Sans Pro" panose="020B0503030403020204" pitchFamily="34" charset="0"/>
      <p:regular r:id="rId45"/>
      <p:bold r:id="rId46"/>
      <p:italic r:id="rId47"/>
      <p:boldItalic r:id="rId48"/>
    </p:embeddedFont>
    <p:embeddedFont>
      <p:font typeface="Source Sans Pro Light" panose="020B0403030403020204" pitchFamily="34" charset="0"/>
      <p:regular r:id="rId49"/>
      <p:bold r:id="rId50"/>
      <p:italic r:id="rId51"/>
      <p:boldItalic r:id="rId52"/>
    </p:embeddedFont>
    <p:embeddedFont>
      <p:font typeface="Work Sans" panose="020B0604020202020204" charset="0"/>
      <p:regular r:id="rId53"/>
      <p:bold r:id="rId54"/>
      <p:italic r:id="rId55"/>
      <p:boldItalic r:id="rId56"/>
    </p:embeddedFont>
    <p:embeddedFont>
      <p:font typeface="Work Sans Regular" panose="020B0604020202020204" charset="0"/>
      <p:regular r:id="rId57"/>
      <p:bold r:id="rId58"/>
      <p:italic r:id="rId59"/>
      <p:boldItalic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8088">
          <p15:clr>
            <a:srgbClr val="A4A3A4"/>
          </p15:clr>
        </p15:guide>
        <p15:guide id="2" pos="14278">
          <p15:clr>
            <a:srgbClr val="A4A3A4"/>
          </p15:clr>
        </p15:guide>
        <p15:guide id="3" pos="1078">
          <p15:clr>
            <a:srgbClr val="A4A3A4"/>
          </p15:clr>
        </p15:guide>
        <p15:guide id="4" orient="horz" pos="504">
          <p15:clr>
            <a:srgbClr val="A4A3A4"/>
          </p15:clr>
        </p15:guide>
        <p15:guide id="5" pos="7678">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1" roundtripDataSignature="AMtx7mjU4J4MjreySfUFsuVWSEyfqLqoU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4" d="100"/>
          <a:sy n="54" d="100"/>
        </p:scale>
        <p:origin x="636" y="84"/>
      </p:cViewPr>
      <p:guideLst>
        <p:guide orient="horz" pos="8088"/>
        <p:guide pos="14278"/>
        <p:guide pos="1078"/>
        <p:guide orient="horz" pos="504"/>
        <p:guide pos="767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font" Target="fonts/font27.fntdata"/><Relationship Id="rId50" Type="http://schemas.openxmlformats.org/officeDocument/2006/relationships/font" Target="fonts/font30.fntdata"/><Relationship Id="rId55" Type="http://schemas.openxmlformats.org/officeDocument/2006/relationships/font" Target="fonts/font35.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font" Target="fonts/font21.fntdata"/><Relationship Id="rId54" Type="http://schemas.openxmlformats.org/officeDocument/2006/relationships/font" Target="fonts/font34.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font" Target="fonts/font25.fntdata"/><Relationship Id="rId53" Type="http://schemas.openxmlformats.org/officeDocument/2006/relationships/font" Target="fonts/font33.fntdata"/><Relationship Id="rId58" Type="http://schemas.openxmlformats.org/officeDocument/2006/relationships/font" Target="fonts/font3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49" Type="http://schemas.openxmlformats.org/officeDocument/2006/relationships/font" Target="fonts/font29.fntdata"/><Relationship Id="rId57" Type="http://schemas.openxmlformats.org/officeDocument/2006/relationships/font" Target="fonts/font37.fntdata"/><Relationship Id="rId61"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font" Target="fonts/font24.fntdata"/><Relationship Id="rId52" Type="http://schemas.openxmlformats.org/officeDocument/2006/relationships/font" Target="fonts/font32.fntdata"/><Relationship Id="rId60" Type="http://schemas.openxmlformats.org/officeDocument/2006/relationships/font" Target="fonts/font40.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48" Type="http://schemas.openxmlformats.org/officeDocument/2006/relationships/font" Target="fonts/font28.fntdata"/><Relationship Id="rId56" Type="http://schemas.openxmlformats.org/officeDocument/2006/relationships/font" Target="fonts/font36.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3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font" Target="fonts/font26.fntdata"/><Relationship Id="rId59" Type="http://schemas.openxmlformats.org/officeDocument/2006/relationships/font" Target="fonts/font39.fntdata"/></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24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36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4" name="Google Shape;44;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 name="Google Shape;45;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 name="Google Shape;157;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p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4" name="Google Shape;194;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5" name="Google Shape;195;p1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3" name="Google Shape;203;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2" name="Google Shape;212;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3" name="Google Shape;213;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4" name="Google Shape;22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1" name="Google Shape;231;p1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2" name="Google Shape;232;p1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9" name="Google Shape;239;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1" name="Google Shape;5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 name="Google Shape;5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6" name="Google Shape;6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3" name="Google Shape;7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 name="Google Shape;83;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4" name="Google Shape;84;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 name="Google Shape;118;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9" name="Google Shape;139;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picture">
  <p:cSld name="Big picture">
    <p:spTree>
      <p:nvGrpSpPr>
        <p:cNvPr id="1" name="Shape 10"/>
        <p:cNvGrpSpPr/>
        <p:nvPr/>
      </p:nvGrpSpPr>
      <p:grpSpPr>
        <a:xfrm>
          <a:off x="0" y="0"/>
          <a:ext cx="0" cy="0"/>
          <a:chOff x="0" y="0"/>
          <a:chExt cx="0" cy="0"/>
        </a:xfrm>
      </p:grpSpPr>
      <p:sp>
        <p:nvSpPr>
          <p:cNvPr id="11" name="Google Shape;11;p20"/>
          <p:cNvSpPr/>
          <p:nvPr/>
        </p:nvSpPr>
        <p:spPr>
          <a:xfrm>
            <a:off x="9077093" y="12489366"/>
            <a:ext cx="6579219" cy="780585"/>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b="0" i="0" u="none" strike="noStrike" cap="none">
              <a:solidFill>
                <a:schemeClr val="lt1"/>
              </a:solidFill>
              <a:latin typeface="Source Sans Pro Light"/>
              <a:ea typeface="Source Sans Pro Light"/>
              <a:cs typeface="Source Sans Pro Light"/>
              <a:sym typeface="Source Sans Pro Light"/>
            </a:endParaRPr>
          </a:p>
        </p:txBody>
      </p:sp>
      <p:sp>
        <p:nvSpPr>
          <p:cNvPr id="12" name="Google Shape;12;p20"/>
          <p:cNvSpPr>
            <a:spLocks noGrp="1"/>
          </p:cNvSpPr>
          <p:nvPr>
            <p:ph type="pic" idx="2"/>
          </p:nvPr>
        </p:nvSpPr>
        <p:spPr>
          <a:xfrm>
            <a:off x="-9015" y="0"/>
            <a:ext cx="24386667" cy="1371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efault">
  <p:cSld name="Default">
    <p:spTree>
      <p:nvGrpSpPr>
        <p:cNvPr id="1" name="Shape 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Placeholder Slide">
  <p:cSld name="Placeholder Slide">
    <p:spTree>
      <p:nvGrpSpPr>
        <p:cNvPr id="1" name="Shape 14"/>
        <p:cNvGrpSpPr/>
        <p:nvPr/>
      </p:nvGrpSpPr>
      <p:grpSpPr>
        <a:xfrm>
          <a:off x="0" y="0"/>
          <a:ext cx="0" cy="0"/>
          <a:chOff x="0" y="0"/>
          <a:chExt cx="0" cy="0"/>
        </a:xfrm>
      </p:grpSpPr>
      <p:sp>
        <p:nvSpPr>
          <p:cNvPr id="15" name="Google Shape;15;p22"/>
          <p:cNvSpPr>
            <a:spLocks noGrp="1"/>
          </p:cNvSpPr>
          <p:nvPr>
            <p:ph type="pic" idx="2"/>
          </p:nvPr>
        </p:nvSpPr>
        <p:spPr>
          <a:xfrm>
            <a:off x="0" y="7518400"/>
            <a:ext cx="8006576" cy="6197600"/>
          </a:xfrm>
          <a:prstGeom prst="rect">
            <a:avLst/>
          </a:prstGeom>
          <a:solidFill>
            <a:srgbClr val="F2F2F2"/>
          </a:solid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16" name="Google Shape;16;p22"/>
          <p:cNvSpPr>
            <a:spLocks noGrp="1"/>
          </p:cNvSpPr>
          <p:nvPr>
            <p:ph type="pic" idx="3"/>
          </p:nvPr>
        </p:nvSpPr>
        <p:spPr>
          <a:xfrm>
            <a:off x="8191662" y="7518400"/>
            <a:ext cx="7986294" cy="6197600"/>
          </a:xfrm>
          <a:prstGeom prst="rect">
            <a:avLst/>
          </a:prstGeom>
          <a:solidFill>
            <a:srgbClr val="F2F2F2"/>
          </a:solid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17" name="Google Shape;17;p22"/>
          <p:cNvSpPr>
            <a:spLocks noGrp="1"/>
          </p:cNvSpPr>
          <p:nvPr>
            <p:ph type="pic" idx="4"/>
          </p:nvPr>
        </p:nvSpPr>
        <p:spPr>
          <a:xfrm>
            <a:off x="16363042" y="7518400"/>
            <a:ext cx="8014608" cy="6197600"/>
          </a:xfrm>
          <a:prstGeom prst="rect">
            <a:avLst/>
          </a:prstGeom>
          <a:solidFill>
            <a:srgbClr val="F2F2F2"/>
          </a:solid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6_General Slide">
  <p:cSld name="6_General Slide">
    <p:spTree>
      <p:nvGrpSpPr>
        <p:cNvPr id="1" name="Shape 18"/>
        <p:cNvGrpSpPr/>
        <p:nvPr/>
      </p:nvGrpSpPr>
      <p:grpSpPr>
        <a:xfrm>
          <a:off x="0" y="0"/>
          <a:ext cx="0" cy="0"/>
          <a:chOff x="0" y="0"/>
          <a:chExt cx="0" cy="0"/>
        </a:xfrm>
      </p:grpSpPr>
      <p:sp>
        <p:nvSpPr>
          <p:cNvPr id="19" name="Google Shape;19;p23"/>
          <p:cNvSpPr>
            <a:spLocks noGrp="1"/>
          </p:cNvSpPr>
          <p:nvPr>
            <p:ph type="pic" idx="2"/>
          </p:nvPr>
        </p:nvSpPr>
        <p:spPr>
          <a:xfrm>
            <a:off x="0" y="0"/>
            <a:ext cx="12154829" cy="1371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20" name="Google Shape;20;p23"/>
          <p:cNvSpPr/>
          <p:nvPr/>
        </p:nvSpPr>
        <p:spPr>
          <a:xfrm>
            <a:off x="7850459" y="12578576"/>
            <a:ext cx="8207297" cy="691375"/>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b="0" i="0">
              <a:solidFill>
                <a:schemeClr val="lt1"/>
              </a:solidFill>
              <a:latin typeface="Source Sans Pro Light"/>
              <a:ea typeface="Source Sans Pro Light"/>
              <a:cs typeface="Source Sans Pro Light"/>
              <a:sym typeface="Source Sans Pro Light"/>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7_General Slide">
  <p:cSld name="7_General Slide">
    <p:spTree>
      <p:nvGrpSpPr>
        <p:cNvPr id="1" name="Shape 21"/>
        <p:cNvGrpSpPr/>
        <p:nvPr/>
      </p:nvGrpSpPr>
      <p:grpSpPr>
        <a:xfrm>
          <a:off x="0" y="0"/>
          <a:ext cx="0" cy="0"/>
          <a:chOff x="0" y="0"/>
          <a:chExt cx="0" cy="0"/>
        </a:xfrm>
      </p:grpSpPr>
      <p:sp>
        <p:nvSpPr>
          <p:cNvPr id="22" name="Google Shape;22;p24"/>
          <p:cNvSpPr/>
          <p:nvPr/>
        </p:nvSpPr>
        <p:spPr>
          <a:xfrm>
            <a:off x="12623180" y="12333249"/>
            <a:ext cx="2787805" cy="691375"/>
          </a:xfrm>
          <a:prstGeom prst="rect">
            <a:avLst/>
          </a:prstGeom>
          <a:solidFill>
            <a:schemeClr val="l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b="0" i="0">
              <a:solidFill>
                <a:schemeClr val="lt1"/>
              </a:solidFill>
              <a:latin typeface="Source Sans Pro Light"/>
              <a:ea typeface="Source Sans Pro Light"/>
              <a:cs typeface="Source Sans Pro Light"/>
              <a:sym typeface="Source Sans Pro Light"/>
            </a:endParaRPr>
          </a:p>
        </p:txBody>
      </p:sp>
      <p:sp>
        <p:nvSpPr>
          <p:cNvPr id="23" name="Google Shape;23;p24"/>
          <p:cNvSpPr>
            <a:spLocks noGrp="1"/>
          </p:cNvSpPr>
          <p:nvPr>
            <p:ph type="pic" idx="2"/>
          </p:nvPr>
        </p:nvSpPr>
        <p:spPr>
          <a:xfrm>
            <a:off x="18335206" y="0"/>
            <a:ext cx="6042444" cy="13716000"/>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24" name="Google Shape;24;p24"/>
          <p:cNvSpPr>
            <a:spLocks noGrp="1"/>
          </p:cNvSpPr>
          <p:nvPr>
            <p:ph type="pic" idx="3"/>
          </p:nvPr>
        </p:nvSpPr>
        <p:spPr>
          <a:xfrm>
            <a:off x="12188825" y="0"/>
            <a:ext cx="5899899" cy="6713034"/>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25" name="Google Shape;25;p24"/>
          <p:cNvSpPr>
            <a:spLocks noGrp="1"/>
          </p:cNvSpPr>
          <p:nvPr>
            <p:ph type="pic" idx="4"/>
          </p:nvPr>
        </p:nvSpPr>
        <p:spPr>
          <a:xfrm>
            <a:off x="12188825" y="7002966"/>
            <a:ext cx="5899899" cy="6713034"/>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About Us">
  <p:cSld name="About Us">
    <p:spTree>
      <p:nvGrpSpPr>
        <p:cNvPr id="1" name="Shape 26"/>
        <p:cNvGrpSpPr/>
        <p:nvPr/>
      </p:nvGrpSpPr>
      <p:grpSpPr>
        <a:xfrm>
          <a:off x="0" y="0"/>
          <a:ext cx="0" cy="0"/>
          <a:chOff x="0" y="0"/>
          <a:chExt cx="0" cy="0"/>
        </a:xfrm>
      </p:grpSpPr>
      <p:sp>
        <p:nvSpPr>
          <p:cNvPr id="27" name="Google Shape;27;p25"/>
          <p:cNvSpPr>
            <a:spLocks noGrp="1"/>
          </p:cNvSpPr>
          <p:nvPr>
            <p:ph type="pic" idx="2"/>
          </p:nvPr>
        </p:nvSpPr>
        <p:spPr>
          <a:xfrm>
            <a:off x="16059923" y="3033132"/>
            <a:ext cx="5341019" cy="7828156"/>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28" name="Google Shape;28;p25"/>
          <p:cNvSpPr>
            <a:spLocks noGrp="1"/>
          </p:cNvSpPr>
          <p:nvPr>
            <p:ph type="pic" idx="3"/>
          </p:nvPr>
        </p:nvSpPr>
        <p:spPr>
          <a:xfrm>
            <a:off x="9643409" y="3033132"/>
            <a:ext cx="5341019" cy="7828156"/>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Project 1">
  <p:cSld name="1_Project 1">
    <p:spTree>
      <p:nvGrpSpPr>
        <p:cNvPr id="1" name="Shape 29"/>
        <p:cNvGrpSpPr/>
        <p:nvPr/>
      </p:nvGrpSpPr>
      <p:grpSpPr>
        <a:xfrm>
          <a:off x="0" y="0"/>
          <a:ext cx="0" cy="0"/>
          <a:chOff x="0" y="0"/>
          <a:chExt cx="0" cy="0"/>
        </a:xfrm>
      </p:grpSpPr>
      <p:sp>
        <p:nvSpPr>
          <p:cNvPr id="30" name="Google Shape;30;p26"/>
          <p:cNvSpPr>
            <a:spLocks noGrp="1"/>
          </p:cNvSpPr>
          <p:nvPr>
            <p:ph type="pic" idx="2"/>
          </p:nvPr>
        </p:nvSpPr>
        <p:spPr>
          <a:xfrm>
            <a:off x="18150080" y="4951141"/>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31" name="Google Shape;31;p26"/>
          <p:cNvSpPr>
            <a:spLocks noGrp="1"/>
          </p:cNvSpPr>
          <p:nvPr>
            <p:ph type="pic" idx="3"/>
          </p:nvPr>
        </p:nvSpPr>
        <p:spPr>
          <a:xfrm>
            <a:off x="18150080" y="8854069"/>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32" name="Google Shape;32;p26"/>
          <p:cNvSpPr>
            <a:spLocks noGrp="1"/>
          </p:cNvSpPr>
          <p:nvPr>
            <p:ph type="pic" idx="4"/>
          </p:nvPr>
        </p:nvSpPr>
        <p:spPr>
          <a:xfrm>
            <a:off x="14269455" y="8854069"/>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33" name="Google Shape;33;p26"/>
          <p:cNvSpPr>
            <a:spLocks noGrp="1"/>
          </p:cNvSpPr>
          <p:nvPr>
            <p:ph type="pic" idx="5"/>
          </p:nvPr>
        </p:nvSpPr>
        <p:spPr>
          <a:xfrm>
            <a:off x="10411134" y="8854069"/>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34" name="Google Shape;34;p26"/>
          <p:cNvSpPr>
            <a:spLocks noGrp="1"/>
          </p:cNvSpPr>
          <p:nvPr>
            <p:ph type="pic" idx="6"/>
          </p:nvPr>
        </p:nvSpPr>
        <p:spPr>
          <a:xfrm>
            <a:off x="2649882" y="8854069"/>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35" name="Google Shape;35;p26"/>
          <p:cNvSpPr>
            <a:spLocks noGrp="1"/>
          </p:cNvSpPr>
          <p:nvPr>
            <p:ph type="pic" idx="7"/>
          </p:nvPr>
        </p:nvSpPr>
        <p:spPr>
          <a:xfrm>
            <a:off x="18150080" y="1070517"/>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36" name="Google Shape;36;p26"/>
          <p:cNvSpPr>
            <a:spLocks noGrp="1"/>
          </p:cNvSpPr>
          <p:nvPr>
            <p:ph type="pic" idx="8"/>
          </p:nvPr>
        </p:nvSpPr>
        <p:spPr>
          <a:xfrm>
            <a:off x="14269455" y="1070517"/>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37" name="Google Shape;37;p26"/>
          <p:cNvSpPr>
            <a:spLocks noGrp="1"/>
          </p:cNvSpPr>
          <p:nvPr>
            <p:ph type="pic" idx="9"/>
          </p:nvPr>
        </p:nvSpPr>
        <p:spPr>
          <a:xfrm>
            <a:off x="10411134" y="1070517"/>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38" name="Google Shape;38;p26"/>
          <p:cNvSpPr>
            <a:spLocks noGrp="1"/>
          </p:cNvSpPr>
          <p:nvPr>
            <p:ph type="pic" idx="13"/>
          </p:nvPr>
        </p:nvSpPr>
        <p:spPr>
          <a:xfrm>
            <a:off x="2649882" y="1070517"/>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39" name="Google Shape;39;p26"/>
          <p:cNvSpPr>
            <a:spLocks noGrp="1"/>
          </p:cNvSpPr>
          <p:nvPr>
            <p:ph type="pic" idx="14"/>
          </p:nvPr>
        </p:nvSpPr>
        <p:spPr>
          <a:xfrm>
            <a:off x="2649882" y="4951141"/>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40" name="Google Shape;40;p26"/>
          <p:cNvSpPr>
            <a:spLocks noGrp="1"/>
          </p:cNvSpPr>
          <p:nvPr>
            <p:ph type="pic" idx="15"/>
          </p:nvPr>
        </p:nvSpPr>
        <p:spPr>
          <a:xfrm>
            <a:off x="6530508" y="8854069"/>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
        <p:nvSpPr>
          <p:cNvPr id="41" name="Google Shape;41;p26"/>
          <p:cNvSpPr>
            <a:spLocks noGrp="1"/>
          </p:cNvSpPr>
          <p:nvPr>
            <p:ph type="pic" idx="16"/>
          </p:nvPr>
        </p:nvSpPr>
        <p:spPr>
          <a:xfrm>
            <a:off x="6530508" y="1070517"/>
            <a:ext cx="3568390" cy="359069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2000"/>
              </a:spcBef>
              <a:spcAft>
                <a:spcPts val="0"/>
              </a:spcAft>
              <a:buClr>
                <a:srgbClr val="D8D8D8"/>
              </a:buClr>
              <a:buSzPts val="2600"/>
              <a:buFont typeface="Arial"/>
              <a:buNone/>
              <a:defRPr sz="2600" b="0" i="0" u="none" strike="noStrike" cap="none">
                <a:solidFill>
                  <a:srgbClr val="D8D8D8"/>
                </a:solidFill>
                <a:latin typeface="Montserrat Thin"/>
                <a:ea typeface="Montserrat Thin"/>
                <a:cs typeface="Montserrat Thin"/>
                <a:sym typeface="Montserrat Thin"/>
              </a:defRPr>
            </a:lvl1pPr>
            <a:lvl2pPr marR="0" lvl="1"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Montserrat Thin"/>
                <a:ea typeface="Montserrat Thin"/>
                <a:cs typeface="Montserrat Thin"/>
                <a:sym typeface="Montserrat Thin"/>
              </a:defRPr>
            </a:lvl2pPr>
            <a:lvl3pPr marR="0" lvl="2" algn="l" rtl="0">
              <a:lnSpc>
                <a:spcPct val="90000"/>
              </a:lnSpc>
              <a:spcBef>
                <a:spcPts val="1000"/>
              </a:spcBef>
              <a:spcAft>
                <a:spcPts val="0"/>
              </a:spcAft>
              <a:buClr>
                <a:schemeClr val="dk1"/>
              </a:buClr>
              <a:buSzPts val="2400"/>
              <a:buFont typeface="Arial"/>
              <a:buChar char="•"/>
              <a:defRPr sz="2400" b="0" i="0" u="none" strike="noStrike" cap="none">
                <a:solidFill>
                  <a:schemeClr val="dk1"/>
                </a:solidFill>
                <a:latin typeface="Montserrat Thin"/>
                <a:ea typeface="Montserrat Thin"/>
                <a:cs typeface="Montserrat Thin"/>
                <a:sym typeface="Montserrat Thin"/>
              </a:defRPr>
            </a:lvl3pPr>
            <a:lvl4pPr marR="0" lvl="3"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4pPr>
            <a:lvl5pPr marR="0" lvl="4"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Montserrat Thin"/>
                <a:ea typeface="Montserrat Thin"/>
                <a:cs typeface="Montserrat Thin"/>
                <a:sym typeface="Montserrat Thin"/>
              </a:defRPr>
            </a:lvl5pPr>
            <a:lvl6pPr marR="0" lvl="5"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6pPr>
            <a:lvl7pPr marR="0" lvl="6"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7pPr>
            <a:lvl8pPr marR="0" lvl="7"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8pPr>
            <a:lvl9pPr marR="0" lvl="8"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Lato Light"/>
                <a:ea typeface="Lato Light"/>
                <a:cs typeface="Lato Light"/>
                <a:sym typeface="Lato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
        <p:cNvGrpSpPr/>
        <p:nvPr/>
      </p:nvGrpSpPr>
      <p:grpSpPr>
        <a:xfrm>
          <a:off x="0" y="0"/>
          <a:ext cx="0" cy="0"/>
          <a:chOff x="0" y="0"/>
          <a:chExt cx="0" cy="0"/>
        </a:xfrm>
      </p:grpSpPr>
      <p:sp>
        <p:nvSpPr>
          <p:cNvPr id="47" name="Google Shape;47;p1"/>
          <p:cNvSpPr txBox="1"/>
          <p:nvPr/>
        </p:nvSpPr>
        <p:spPr>
          <a:xfrm>
            <a:off x="-25" y="1552629"/>
            <a:ext cx="24377700" cy="4911900"/>
          </a:xfrm>
          <a:prstGeom prst="rect">
            <a:avLst/>
          </a:prstGeom>
          <a:noFill/>
          <a:ln>
            <a:noFill/>
          </a:ln>
        </p:spPr>
        <p:txBody>
          <a:bodyPr spcFirstLastPara="1" wrap="square" lIns="0" tIns="0" rIns="0" bIns="0" anchor="t" anchorCtr="0">
            <a:spAutoFit/>
          </a:bodyPr>
          <a:lstStyle/>
          <a:p>
            <a:pPr marL="0" marR="0" lvl="0" indent="0" algn="ctr" rtl="0">
              <a:lnSpc>
                <a:spcPct val="250000"/>
              </a:lnSpc>
              <a:spcBef>
                <a:spcPts val="0"/>
              </a:spcBef>
              <a:spcAft>
                <a:spcPts val="0"/>
              </a:spcAft>
              <a:buNone/>
            </a:pPr>
            <a:r>
              <a:rPr lang="en-US" sz="4800" i="0" u="none" strike="noStrike" cap="none">
                <a:solidFill>
                  <a:schemeClr val="dk2"/>
                </a:solidFill>
                <a:latin typeface="Montserrat SemiBold"/>
                <a:ea typeface="Montserrat SemiBold"/>
                <a:cs typeface="Montserrat SemiBold"/>
                <a:sym typeface="Montserrat SemiBold"/>
              </a:rPr>
              <a:t>S o l d i e r   H e a l t h   M o n i t o r i n g  </a:t>
            </a:r>
            <a:endParaRPr sz="4800" i="0" u="none" strike="noStrike" cap="none">
              <a:solidFill>
                <a:schemeClr val="dk2"/>
              </a:solidFill>
              <a:latin typeface="Montserrat SemiBold"/>
              <a:ea typeface="Montserrat SemiBold"/>
              <a:cs typeface="Montserrat SemiBold"/>
              <a:sym typeface="Montserrat SemiBold"/>
            </a:endParaRPr>
          </a:p>
          <a:p>
            <a:pPr marL="0" marR="0" lvl="0" indent="0" algn="ctr" rtl="0">
              <a:lnSpc>
                <a:spcPct val="250000"/>
              </a:lnSpc>
              <a:spcBef>
                <a:spcPts val="0"/>
              </a:spcBef>
              <a:spcAft>
                <a:spcPts val="0"/>
              </a:spcAft>
              <a:buNone/>
            </a:pPr>
            <a:r>
              <a:rPr lang="en-US" sz="4800" i="0" u="none" strike="noStrike" cap="none">
                <a:solidFill>
                  <a:schemeClr val="dk2"/>
                </a:solidFill>
                <a:latin typeface="Montserrat SemiBold"/>
                <a:ea typeface="Montserrat SemiBold"/>
                <a:cs typeface="Montserrat SemiBold"/>
                <a:sym typeface="Montserrat SemiBold"/>
              </a:rPr>
              <a:t>a n d </a:t>
            </a:r>
            <a:endParaRPr sz="4800" i="0" u="none" strike="noStrike" cap="none">
              <a:solidFill>
                <a:schemeClr val="dk2"/>
              </a:solidFill>
              <a:latin typeface="Montserrat SemiBold"/>
              <a:ea typeface="Montserrat SemiBold"/>
              <a:cs typeface="Montserrat SemiBold"/>
              <a:sym typeface="Montserrat SemiBold"/>
            </a:endParaRPr>
          </a:p>
          <a:p>
            <a:pPr marL="0" marR="0" lvl="0" indent="0" algn="ctr" rtl="0">
              <a:lnSpc>
                <a:spcPct val="250000"/>
              </a:lnSpc>
              <a:spcBef>
                <a:spcPts val="0"/>
              </a:spcBef>
              <a:spcAft>
                <a:spcPts val="0"/>
              </a:spcAft>
              <a:buNone/>
            </a:pPr>
            <a:r>
              <a:rPr lang="en-US" sz="4800" i="0" u="none" strike="noStrike" cap="none">
                <a:solidFill>
                  <a:schemeClr val="dk2"/>
                </a:solidFill>
                <a:latin typeface="Montserrat SemiBold"/>
                <a:ea typeface="Montserrat SemiBold"/>
                <a:cs typeface="Montserrat SemiBold"/>
                <a:sym typeface="Montserrat SemiBold"/>
              </a:rPr>
              <a:t>P o s i </a:t>
            </a:r>
            <a:r>
              <a:rPr lang="en-US" sz="4800">
                <a:solidFill>
                  <a:schemeClr val="dk2"/>
                </a:solidFill>
                <a:latin typeface="Montserrat SemiBold"/>
                <a:ea typeface="Montserrat SemiBold"/>
                <a:cs typeface="Montserrat SemiBold"/>
                <a:sym typeface="Montserrat SemiBold"/>
              </a:rPr>
              <a:t>t</a:t>
            </a:r>
            <a:r>
              <a:rPr lang="en-US" sz="4800" i="0" u="none" strike="noStrike" cap="none">
                <a:solidFill>
                  <a:schemeClr val="dk2"/>
                </a:solidFill>
                <a:latin typeface="Montserrat SemiBold"/>
                <a:ea typeface="Montserrat SemiBold"/>
                <a:cs typeface="Montserrat SemiBold"/>
                <a:sym typeface="Montserrat SemiBold"/>
              </a:rPr>
              <a:t> i o n   T r a c k i n g   S y s t e m</a:t>
            </a:r>
            <a:endParaRPr sz="4800" i="0" u="none" strike="noStrike" cap="none">
              <a:solidFill>
                <a:schemeClr val="accent2"/>
              </a:solidFill>
              <a:latin typeface="Montserrat SemiBold"/>
              <a:ea typeface="Montserrat SemiBold"/>
              <a:cs typeface="Montserrat SemiBold"/>
              <a:sym typeface="Montserrat SemiBold"/>
            </a:endParaRPr>
          </a:p>
        </p:txBody>
      </p:sp>
      <p:sp>
        <p:nvSpPr>
          <p:cNvPr id="48" name="Google Shape;48;p1"/>
          <p:cNvSpPr/>
          <p:nvPr/>
        </p:nvSpPr>
        <p:spPr>
          <a:xfrm>
            <a:off x="6908292" y="8997308"/>
            <a:ext cx="10561065" cy="2121350"/>
          </a:xfrm>
          <a:prstGeom prst="rect">
            <a:avLst/>
          </a:prstGeom>
          <a:noFill/>
          <a:ln>
            <a:noFill/>
          </a:ln>
        </p:spPr>
        <p:txBody>
          <a:bodyPr spcFirstLastPara="1" wrap="square" lIns="0" tIns="0" rIns="0" bIns="0" anchor="ctr" anchorCtr="0">
            <a:spAutoFit/>
          </a:bodyPr>
          <a:lstStyle/>
          <a:p>
            <a:pPr marL="0" marR="0" lvl="0" indent="0" algn="ctr" rtl="0">
              <a:lnSpc>
                <a:spcPct val="250000"/>
              </a:lnSpc>
              <a:spcBef>
                <a:spcPts val="0"/>
              </a:spcBef>
              <a:spcAft>
                <a:spcPts val="0"/>
              </a:spcAft>
              <a:buNone/>
            </a:pPr>
            <a:r>
              <a:rPr lang="en-US" sz="3000" i="0" u="none" strike="noStrike" cap="none">
                <a:solidFill>
                  <a:srgbClr val="5F5F5F"/>
                </a:solidFill>
                <a:latin typeface="Montserrat"/>
                <a:ea typeface="Montserrat"/>
                <a:cs typeface="Montserrat"/>
                <a:sym typeface="Montserrat"/>
              </a:rPr>
              <a:t>By: </a:t>
            </a:r>
            <a:r>
              <a:rPr lang="en-US" sz="3000" i="0" u="none" strike="noStrike" cap="none">
                <a:solidFill>
                  <a:srgbClr val="FEAC8B"/>
                </a:solidFill>
                <a:latin typeface="Work Sans"/>
                <a:ea typeface="Work Sans"/>
                <a:cs typeface="Work Sans"/>
                <a:sym typeface="Work Sans"/>
              </a:rPr>
              <a:t>Parithosh Dinesh Poojary (17BEC7050)</a:t>
            </a:r>
            <a:endParaRPr>
              <a:latin typeface="Work Sans"/>
              <a:ea typeface="Work Sans"/>
              <a:cs typeface="Work Sans"/>
              <a:sym typeface="Work Sans"/>
            </a:endParaRPr>
          </a:p>
          <a:p>
            <a:pPr marL="0" marR="0" lvl="0" indent="0" algn="ctr" rtl="0">
              <a:lnSpc>
                <a:spcPct val="250000"/>
              </a:lnSpc>
              <a:spcBef>
                <a:spcPts val="0"/>
              </a:spcBef>
              <a:spcAft>
                <a:spcPts val="0"/>
              </a:spcAft>
              <a:buNone/>
            </a:pPr>
            <a:r>
              <a:rPr lang="en-US" sz="3000" i="0" u="none" strike="noStrike" cap="none">
                <a:solidFill>
                  <a:srgbClr val="5F5F5F"/>
                </a:solidFill>
                <a:latin typeface="Montserrat"/>
                <a:ea typeface="Montserrat"/>
                <a:cs typeface="Montserrat"/>
                <a:sym typeface="Montserrat"/>
              </a:rPr>
              <a:t>Guide:</a:t>
            </a:r>
            <a:r>
              <a:rPr lang="en-US" sz="3000" b="0" i="0" u="none" strike="noStrike" cap="none">
                <a:solidFill>
                  <a:srgbClr val="5F5F5F"/>
                </a:solidFill>
                <a:latin typeface="Montserrat Light"/>
                <a:ea typeface="Montserrat Light"/>
                <a:cs typeface="Montserrat Light"/>
                <a:sym typeface="Montserrat Light"/>
              </a:rPr>
              <a:t> </a:t>
            </a:r>
            <a:r>
              <a:rPr lang="en-US" sz="3000" i="0" u="none" strike="noStrike" cap="none">
                <a:solidFill>
                  <a:srgbClr val="FEAC8B"/>
                </a:solidFill>
                <a:latin typeface="Work Sans"/>
                <a:ea typeface="Work Sans"/>
                <a:cs typeface="Work Sans"/>
                <a:sym typeface="Work Sans"/>
              </a:rPr>
              <a:t>Dr.Suseela Vappangi</a:t>
            </a:r>
            <a:endParaRPr>
              <a:latin typeface="Work Sans"/>
              <a:ea typeface="Work Sans"/>
              <a:cs typeface="Work Sans"/>
              <a:sym typeface="Work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0"/>
          <p:cNvSpPr txBox="1"/>
          <p:nvPr/>
        </p:nvSpPr>
        <p:spPr>
          <a:xfrm>
            <a:off x="5422549" y="630750"/>
            <a:ext cx="13158900" cy="924000"/>
          </a:xfrm>
          <a:prstGeom prst="rect">
            <a:avLst/>
          </a:prstGeom>
          <a:noFill/>
          <a:ln>
            <a:noFill/>
          </a:ln>
        </p:spPr>
        <p:txBody>
          <a:bodyPr spcFirstLastPara="1" wrap="square" lIns="91425" tIns="457200" rIns="91425" bIns="45700" anchor="ctr" anchorCtr="0">
            <a:spAutoFit/>
          </a:bodyPr>
          <a:lstStyle/>
          <a:p>
            <a:pPr marL="0" marR="0" lvl="0" indent="0" algn="ctr" rtl="0">
              <a:lnSpc>
                <a:spcPct val="160454"/>
              </a:lnSpc>
              <a:spcBef>
                <a:spcPts val="0"/>
              </a:spcBef>
              <a:spcAft>
                <a:spcPts val="0"/>
              </a:spcAft>
              <a:buNone/>
            </a:pPr>
            <a:r>
              <a:rPr lang="en-US" sz="4400">
                <a:solidFill>
                  <a:srgbClr val="3F3F3F"/>
                </a:solidFill>
                <a:latin typeface="Work Sans Regular"/>
                <a:ea typeface="Work Sans Regular"/>
                <a:cs typeface="Work Sans Regular"/>
                <a:sym typeface="Work Sans Regular"/>
              </a:rPr>
              <a:t>H A R D W A R E  I M P L E M E N T A T I O  N</a:t>
            </a:r>
            <a:endParaRPr/>
          </a:p>
        </p:txBody>
      </p:sp>
      <p:cxnSp>
        <p:nvCxnSpPr>
          <p:cNvPr id="161" name="Google Shape;161;p10"/>
          <p:cNvCxnSpPr/>
          <p:nvPr/>
        </p:nvCxnSpPr>
        <p:spPr>
          <a:xfrm>
            <a:off x="9579102" y="1902700"/>
            <a:ext cx="3693900" cy="0"/>
          </a:xfrm>
          <a:prstGeom prst="straightConnector1">
            <a:avLst/>
          </a:prstGeom>
          <a:noFill/>
          <a:ln w="38100" cap="flat" cmpd="sng">
            <a:solidFill>
              <a:schemeClr val="accent2"/>
            </a:solidFill>
            <a:prstDash val="solid"/>
            <a:miter lim="800000"/>
            <a:headEnd type="none" w="sm" len="sm"/>
            <a:tailEnd type="none" w="sm" len="sm"/>
          </a:ln>
        </p:spPr>
      </p:cxnSp>
      <p:pic>
        <p:nvPicPr>
          <p:cNvPr id="162" name="Google Shape;162;p10"/>
          <p:cNvPicPr preferRelativeResize="0"/>
          <p:nvPr/>
        </p:nvPicPr>
        <p:blipFill rotWithShape="1">
          <a:blip r:embed="rId3">
            <a:alphaModFix/>
          </a:blip>
          <a:srcRect/>
          <a:stretch/>
        </p:blipFill>
        <p:spPr>
          <a:xfrm>
            <a:off x="4576159" y="2250641"/>
            <a:ext cx="14138180" cy="9397603"/>
          </a:xfrm>
          <a:prstGeom prst="rect">
            <a:avLst/>
          </a:prstGeom>
          <a:noFill/>
          <a:ln>
            <a:noFill/>
          </a:ln>
        </p:spPr>
      </p:pic>
      <p:grpSp>
        <p:nvGrpSpPr>
          <p:cNvPr id="163" name="Google Shape;163;p10"/>
          <p:cNvGrpSpPr/>
          <p:nvPr/>
        </p:nvGrpSpPr>
        <p:grpSpPr>
          <a:xfrm>
            <a:off x="4202393" y="12020969"/>
            <a:ext cx="16582463" cy="646331"/>
            <a:chOff x="3822192" y="11946336"/>
            <a:chExt cx="16582463" cy="646331"/>
          </a:xfrm>
        </p:grpSpPr>
        <p:sp>
          <p:nvSpPr>
            <p:cNvPr id="164" name="Google Shape;164;p10"/>
            <p:cNvSpPr/>
            <p:nvPr/>
          </p:nvSpPr>
          <p:spPr>
            <a:xfrm>
              <a:off x="3822192" y="11946336"/>
              <a:ext cx="15495312" cy="646331"/>
            </a:xfrm>
            <a:prstGeom prst="roundRect">
              <a:avLst>
                <a:gd name="adj" fmla="val 16667"/>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Lato Light"/>
                <a:ea typeface="Lato Light"/>
                <a:cs typeface="Lato Light"/>
                <a:sym typeface="Lato Light"/>
              </a:endParaRPr>
            </a:p>
          </p:txBody>
        </p:sp>
        <p:grpSp>
          <p:nvGrpSpPr>
            <p:cNvPr id="165" name="Google Shape;165;p10"/>
            <p:cNvGrpSpPr/>
            <p:nvPr/>
          </p:nvGrpSpPr>
          <p:grpSpPr>
            <a:xfrm>
              <a:off x="3973270" y="11946336"/>
              <a:ext cx="16431386" cy="646331"/>
              <a:chOff x="4069462" y="11465664"/>
              <a:chExt cx="16431386" cy="646331"/>
            </a:xfrm>
          </p:grpSpPr>
          <p:sp>
            <p:nvSpPr>
              <p:cNvPr id="166" name="Google Shape;166;p10"/>
              <p:cNvSpPr txBox="1"/>
              <p:nvPr/>
            </p:nvSpPr>
            <p:spPr>
              <a:xfrm>
                <a:off x="4069462" y="11465664"/>
                <a:ext cx="16431386"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dirty="0">
                    <a:solidFill>
                      <a:srgbClr val="FE7E49"/>
                    </a:solidFill>
                    <a:latin typeface="Montserrat Thin"/>
                    <a:ea typeface="Montserrat Thin"/>
                    <a:cs typeface="Montserrat Thin"/>
                    <a:sym typeface="Montserrat Thin"/>
                  </a:rPr>
                  <a:t>  </a:t>
                </a:r>
                <a:r>
                  <a:rPr lang="en-US" sz="3600" dirty="0">
                    <a:solidFill>
                      <a:srgbClr val="FE7E49"/>
                    </a:solidFill>
                    <a:latin typeface="Montserrat Thin"/>
                    <a:ea typeface="Montserrat Thin"/>
                    <a:cs typeface="Montserrat Thin"/>
                    <a:sym typeface="Montserrat Thin"/>
                  </a:rPr>
                  <a:t>Soldiers unit </a:t>
                </a:r>
                <a:r>
                  <a:rPr lang="en-US" sz="3600" dirty="0">
                    <a:solidFill>
                      <a:schemeClr val="lt1"/>
                    </a:solidFill>
                    <a:latin typeface="Montserrat Thin"/>
                    <a:ea typeface="Montserrat Thin"/>
                    <a:cs typeface="Montserrat Thin"/>
                    <a:sym typeface="Montserrat Thin"/>
                  </a:rPr>
                  <a:t>(Health and Position data)</a:t>
                </a:r>
                <a:r>
                  <a:rPr lang="en-US" sz="3600" dirty="0">
                    <a:solidFill>
                      <a:srgbClr val="000000"/>
                    </a:solidFill>
                    <a:latin typeface="Montserrat Thin"/>
                    <a:ea typeface="Montserrat Thin"/>
                    <a:cs typeface="Montserrat Thin"/>
                    <a:sym typeface="Montserrat Thin"/>
                  </a:rPr>
                  <a:t>            </a:t>
                </a:r>
                <a:r>
                  <a:rPr lang="en-US" sz="3600" dirty="0">
                    <a:solidFill>
                      <a:srgbClr val="FE7E49"/>
                    </a:solidFill>
                    <a:latin typeface="Montserrat Thin"/>
                    <a:ea typeface="Montserrat Thin"/>
                    <a:cs typeface="Montserrat Thin"/>
                    <a:sym typeface="Montserrat Thin"/>
                  </a:rPr>
                  <a:t>Squadron unit</a:t>
                </a:r>
                <a:endParaRPr sz="3600" dirty="0">
                  <a:solidFill>
                    <a:srgbClr val="FE7E49"/>
                  </a:solidFill>
                  <a:latin typeface="Montserrat Thin"/>
                  <a:ea typeface="Montserrat Thin"/>
                  <a:cs typeface="Montserrat Thin"/>
                  <a:sym typeface="Montserrat Thin"/>
                </a:endParaRPr>
              </a:p>
            </p:txBody>
          </p:sp>
          <p:cxnSp>
            <p:nvCxnSpPr>
              <p:cNvPr id="167" name="Google Shape;167;p10"/>
              <p:cNvCxnSpPr/>
              <p:nvPr/>
            </p:nvCxnSpPr>
            <p:spPr>
              <a:xfrm>
                <a:off x="13680067" y="11788829"/>
                <a:ext cx="720000" cy="0"/>
              </a:xfrm>
              <a:prstGeom prst="straightConnector1">
                <a:avLst/>
              </a:prstGeom>
              <a:noFill/>
              <a:ln w="19050" cap="flat" cmpd="sng">
                <a:solidFill>
                  <a:srgbClr val="FE7E49"/>
                </a:solidFill>
                <a:prstDash val="solid"/>
                <a:miter lim="800000"/>
                <a:headEnd type="none" w="sm" len="sm"/>
                <a:tailEnd type="triangle" w="med" len="med"/>
              </a:ln>
            </p:spPr>
          </p:cxnSp>
        </p:grpSp>
      </p:grpSp>
      <p:sp>
        <p:nvSpPr>
          <p:cNvPr id="168" name="Google Shape;168;p10"/>
          <p:cNvSpPr txBox="1"/>
          <p:nvPr/>
        </p:nvSpPr>
        <p:spPr>
          <a:xfrm>
            <a:off x="4850787" y="10805088"/>
            <a:ext cx="14302447"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FE7E49"/>
                </a:solidFill>
                <a:latin typeface="Work Sans Regular"/>
                <a:ea typeface="Work Sans Regular"/>
                <a:cs typeface="Work Sans Regular"/>
                <a:sym typeface="Work Sans Regular"/>
              </a:rPr>
              <a:t>Block diagram</a:t>
            </a:r>
            <a:endParaRPr b="1" dirty="0">
              <a:latin typeface="Work Sans Regular"/>
              <a:ea typeface="Work Sans Regular"/>
              <a:cs typeface="Work Sans Regular"/>
              <a:sym typeface="Work Sans Regul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cxnSp>
        <p:nvCxnSpPr>
          <p:cNvPr id="174" name="Google Shape;174;p11"/>
          <p:cNvCxnSpPr/>
          <p:nvPr/>
        </p:nvCxnSpPr>
        <p:spPr>
          <a:xfrm>
            <a:off x="9579102" y="1902700"/>
            <a:ext cx="3693915" cy="0"/>
          </a:xfrm>
          <a:prstGeom prst="straightConnector1">
            <a:avLst/>
          </a:prstGeom>
          <a:noFill/>
          <a:ln w="38100" cap="flat" cmpd="sng">
            <a:solidFill>
              <a:schemeClr val="accent2"/>
            </a:solidFill>
            <a:prstDash val="solid"/>
            <a:miter lim="800000"/>
            <a:headEnd type="none" w="sm" len="sm"/>
            <a:tailEnd type="none" w="sm" len="sm"/>
          </a:ln>
        </p:spPr>
      </p:cxnSp>
      <p:sp>
        <p:nvSpPr>
          <p:cNvPr id="175" name="Google Shape;175;p11"/>
          <p:cNvSpPr txBox="1"/>
          <p:nvPr/>
        </p:nvSpPr>
        <p:spPr>
          <a:xfrm>
            <a:off x="1432049" y="2997785"/>
            <a:ext cx="20756116" cy="1384995"/>
          </a:xfrm>
          <a:prstGeom prst="rect">
            <a:avLst/>
          </a:prstGeom>
          <a:noFill/>
          <a:ln>
            <a:noFill/>
          </a:ln>
        </p:spPr>
        <p:txBody>
          <a:bodyPr spcFirstLastPara="1" wrap="square" lIns="91425" tIns="45700" rIns="91425" bIns="45700" anchor="t" anchorCtr="0">
            <a:spAutoFit/>
          </a:bodyPr>
          <a:lstStyle/>
          <a:p>
            <a:pPr marL="571500" marR="0" lvl="0" indent="-571500" algn="just" rtl="0">
              <a:spcBef>
                <a:spcPts val="0"/>
              </a:spcBef>
              <a:spcAft>
                <a:spcPts val="0"/>
              </a:spcAft>
              <a:buClr>
                <a:srgbClr val="000000"/>
              </a:buClr>
              <a:buSzPts val="2800"/>
              <a:buFont typeface="Work Sans"/>
              <a:buChar char="•"/>
            </a:pPr>
            <a:r>
              <a:rPr lang="en-US" sz="2800">
                <a:solidFill>
                  <a:srgbClr val="000000"/>
                </a:solidFill>
                <a:latin typeface="Work Sans"/>
                <a:ea typeface="Work Sans"/>
                <a:cs typeface="Work Sans"/>
                <a:sym typeface="Work Sans"/>
              </a:rPr>
              <a:t>Successfully implemented with the base level of the project ..i.e. sending the data collected from the soldiers S-Health system that comprises (</a:t>
            </a:r>
            <a:r>
              <a:rPr lang="en-US" sz="2800">
                <a:solidFill>
                  <a:srgbClr val="FEAC8B"/>
                </a:solidFill>
                <a:latin typeface="Work Sans"/>
                <a:ea typeface="Work Sans"/>
                <a:cs typeface="Work Sans"/>
                <a:sym typeface="Work Sans"/>
              </a:rPr>
              <a:t>Temp sensor, Pulse sensor, GPS sensor, HC-12 transmitter and Arduino UNO</a:t>
            </a:r>
            <a:r>
              <a:rPr lang="en-US" sz="2800">
                <a:solidFill>
                  <a:srgbClr val="000000"/>
                </a:solidFill>
                <a:latin typeface="Work Sans"/>
                <a:ea typeface="Work Sans"/>
                <a:cs typeface="Work Sans"/>
                <a:sym typeface="Work Sans"/>
              </a:rPr>
              <a:t>) to the squadron leader unit that has the </a:t>
            </a:r>
            <a:r>
              <a:rPr lang="en-US" sz="2800">
                <a:solidFill>
                  <a:srgbClr val="FEAC8B"/>
                </a:solidFill>
                <a:latin typeface="Work Sans"/>
                <a:ea typeface="Work Sans"/>
                <a:cs typeface="Work Sans"/>
                <a:sym typeface="Work Sans"/>
              </a:rPr>
              <a:t>HC-12 receiver</a:t>
            </a:r>
            <a:r>
              <a:rPr lang="en-US" sz="2800">
                <a:solidFill>
                  <a:srgbClr val="000000"/>
                </a:solidFill>
                <a:latin typeface="Work Sans"/>
                <a:ea typeface="Work Sans"/>
                <a:cs typeface="Work Sans"/>
                <a:sym typeface="Work Sans"/>
              </a:rPr>
              <a:t>.</a:t>
            </a:r>
            <a:endParaRPr>
              <a:latin typeface="Work Sans"/>
              <a:ea typeface="Work Sans"/>
              <a:cs typeface="Work Sans"/>
              <a:sym typeface="Work Sans"/>
            </a:endParaRPr>
          </a:p>
        </p:txBody>
      </p:sp>
      <p:pic>
        <p:nvPicPr>
          <p:cNvPr id="176" name="Google Shape;176;p11"/>
          <p:cNvPicPr preferRelativeResize="0"/>
          <p:nvPr/>
        </p:nvPicPr>
        <p:blipFill rotWithShape="1">
          <a:blip r:embed="rId3">
            <a:alphaModFix/>
          </a:blip>
          <a:srcRect t="11437" r="4136" b="4816"/>
          <a:stretch/>
        </p:blipFill>
        <p:spPr>
          <a:xfrm>
            <a:off x="1432050" y="5477864"/>
            <a:ext cx="10144254" cy="6692646"/>
          </a:xfrm>
          <a:prstGeom prst="rect">
            <a:avLst/>
          </a:prstGeom>
          <a:noFill/>
          <a:ln w="9525" cap="flat" cmpd="sng">
            <a:solidFill>
              <a:srgbClr val="F2F2F2"/>
            </a:solidFill>
            <a:prstDash val="solid"/>
            <a:round/>
            <a:headEnd type="none" w="sm" len="sm"/>
            <a:tailEnd type="none" w="sm" len="sm"/>
          </a:ln>
        </p:spPr>
      </p:pic>
      <p:pic>
        <p:nvPicPr>
          <p:cNvPr id="177" name="Google Shape;177;p11"/>
          <p:cNvPicPr preferRelativeResize="0"/>
          <p:nvPr/>
        </p:nvPicPr>
        <p:blipFill rotWithShape="1">
          <a:blip r:embed="rId4">
            <a:alphaModFix/>
          </a:blip>
          <a:srcRect l="505" t="10652" r="4287" b="8009"/>
          <a:stretch/>
        </p:blipFill>
        <p:spPr>
          <a:xfrm>
            <a:off x="12198096" y="5477864"/>
            <a:ext cx="11294120" cy="6692646"/>
          </a:xfrm>
          <a:prstGeom prst="rect">
            <a:avLst/>
          </a:prstGeom>
          <a:noFill/>
          <a:ln w="9525" cap="flat" cmpd="sng">
            <a:solidFill>
              <a:srgbClr val="F2F2F2"/>
            </a:solidFill>
            <a:prstDash val="solid"/>
            <a:round/>
            <a:headEnd type="none" w="sm" len="sm"/>
            <a:tailEnd type="none" w="sm" len="sm"/>
          </a:ln>
        </p:spPr>
      </p:pic>
      <p:sp>
        <p:nvSpPr>
          <p:cNvPr id="178" name="Google Shape;178;p11"/>
          <p:cNvSpPr txBox="1"/>
          <p:nvPr/>
        </p:nvSpPr>
        <p:spPr>
          <a:xfrm>
            <a:off x="1432048" y="12424467"/>
            <a:ext cx="10363709"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FE7E49"/>
                </a:solidFill>
                <a:latin typeface="Work Sans Regular"/>
                <a:ea typeface="Work Sans Regular"/>
                <a:cs typeface="Work Sans Regular"/>
                <a:sym typeface="Work Sans Regular"/>
              </a:rPr>
              <a:t>LM-35 and HC-12 Integrated</a:t>
            </a:r>
            <a:endParaRPr b="1" dirty="0">
              <a:latin typeface="Work Sans Regular"/>
              <a:ea typeface="Work Sans Regular"/>
              <a:cs typeface="Work Sans Regular"/>
              <a:sym typeface="Work Sans Regular"/>
            </a:endParaRPr>
          </a:p>
        </p:txBody>
      </p:sp>
      <p:sp>
        <p:nvSpPr>
          <p:cNvPr id="179" name="Google Shape;179;p11"/>
          <p:cNvSpPr txBox="1"/>
          <p:nvPr/>
        </p:nvSpPr>
        <p:spPr>
          <a:xfrm>
            <a:off x="12188825" y="12419190"/>
            <a:ext cx="11303392"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FE7E49"/>
                </a:solidFill>
                <a:latin typeface="Work Sans Regular"/>
                <a:ea typeface="Work Sans Regular"/>
                <a:cs typeface="Work Sans Regular"/>
                <a:sym typeface="Work Sans Regular"/>
              </a:rPr>
              <a:t>RC-A-4015 and HC-12 Integrated</a:t>
            </a:r>
            <a:endParaRPr b="1" dirty="0">
              <a:latin typeface="Work Sans Regular"/>
              <a:ea typeface="Work Sans Regular"/>
              <a:cs typeface="Work Sans Regular"/>
              <a:sym typeface="Work Sans Regular"/>
            </a:endParaRPr>
          </a:p>
        </p:txBody>
      </p:sp>
      <p:sp>
        <p:nvSpPr>
          <p:cNvPr id="180" name="Google Shape;180;p11"/>
          <p:cNvSpPr txBox="1"/>
          <p:nvPr/>
        </p:nvSpPr>
        <p:spPr>
          <a:xfrm>
            <a:off x="5230662" y="630750"/>
            <a:ext cx="13158900" cy="924000"/>
          </a:xfrm>
          <a:prstGeom prst="rect">
            <a:avLst/>
          </a:prstGeom>
          <a:noFill/>
          <a:ln>
            <a:noFill/>
          </a:ln>
        </p:spPr>
        <p:txBody>
          <a:bodyPr spcFirstLastPara="1" wrap="square" lIns="91425" tIns="457200" rIns="91425" bIns="45700" anchor="ctr" anchorCtr="0">
            <a:noAutofit/>
          </a:bodyPr>
          <a:lstStyle/>
          <a:p>
            <a:pPr marL="0" marR="0" lvl="0" indent="0" algn="ctr" rtl="0">
              <a:lnSpc>
                <a:spcPct val="160454"/>
              </a:lnSpc>
              <a:spcBef>
                <a:spcPts val="0"/>
              </a:spcBef>
              <a:spcAft>
                <a:spcPts val="0"/>
              </a:spcAft>
              <a:buNone/>
            </a:pPr>
            <a:r>
              <a:rPr lang="en-US" sz="4400">
                <a:solidFill>
                  <a:srgbClr val="3F3F3F"/>
                </a:solidFill>
                <a:latin typeface="Work Sans Regular"/>
                <a:ea typeface="Work Sans Regular"/>
                <a:cs typeface="Work Sans Regular"/>
                <a:sym typeface="Work Sans Regular"/>
              </a:rPr>
              <a:t>H A R D W A R E  I M P L E M E N T A T I O  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cxnSp>
        <p:nvCxnSpPr>
          <p:cNvPr id="186" name="Google Shape;186;p12"/>
          <p:cNvCxnSpPr/>
          <p:nvPr/>
        </p:nvCxnSpPr>
        <p:spPr>
          <a:xfrm>
            <a:off x="9579102" y="1902700"/>
            <a:ext cx="3693915" cy="0"/>
          </a:xfrm>
          <a:prstGeom prst="straightConnector1">
            <a:avLst/>
          </a:prstGeom>
          <a:noFill/>
          <a:ln w="38100" cap="flat" cmpd="sng">
            <a:solidFill>
              <a:schemeClr val="accent2"/>
            </a:solidFill>
            <a:prstDash val="solid"/>
            <a:miter lim="800000"/>
            <a:headEnd type="none" w="sm" len="sm"/>
            <a:tailEnd type="none" w="sm" len="sm"/>
          </a:ln>
        </p:spPr>
      </p:cxnSp>
      <p:pic>
        <p:nvPicPr>
          <p:cNvPr id="187" name="Google Shape;187;p12"/>
          <p:cNvPicPr preferRelativeResize="0"/>
          <p:nvPr/>
        </p:nvPicPr>
        <p:blipFill rotWithShape="1">
          <a:blip r:embed="rId3">
            <a:alphaModFix/>
          </a:blip>
          <a:srcRect l="507" t="11690" r="5747" b="8241"/>
          <a:stretch/>
        </p:blipFill>
        <p:spPr>
          <a:xfrm>
            <a:off x="658368" y="3576038"/>
            <a:ext cx="10332720" cy="7762516"/>
          </a:xfrm>
          <a:prstGeom prst="rect">
            <a:avLst/>
          </a:prstGeom>
          <a:noFill/>
          <a:ln w="9525" cap="flat" cmpd="sng">
            <a:solidFill>
              <a:srgbClr val="F2F2F2"/>
            </a:solidFill>
            <a:prstDash val="solid"/>
            <a:round/>
            <a:headEnd type="none" w="sm" len="sm"/>
            <a:tailEnd type="none" w="sm" len="sm"/>
          </a:ln>
        </p:spPr>
      </p:pic>
      <p:pic>
        <p:nvPicPr>
          <p:cNvPr id="188" name="Google Shape;188;p12"/>
          <p:cNvPicPr preferRelativeResize="0"/>
          <p:nvPr/>
        </p:nvPicPr>
        <p:blipFill rotWithShape="1">
          <a:blip r:embed="rId4">
            <a:alphaModFix/>
          </a:blip>
          <a:srcRect l="154" t="10424" r="1085" b="11885"/>
          <a:stretch/>
        </p:blipFill>
        <p:spPr>
          <a:xfrm>
            <a:off x="11210544" y="3576037"/>
            <a:ext cx="12754355" cy="7762518"/>
          </a:xfrm>
          <a:prstGeom prst="rect">
            <a:avLst/>
          </a:prstGeom>
          <a:noFill/>
          <a:ln w="9525" cap="flat" cmpd="sng">
            <a:solidFill>
              <a:srgbClr val="F2F2F2"/>
            </a:solidFill>
            <a:prstDash val="solid"/>
            <a:round/>
            <a:headEnd type="none" w="sm" len="sm"/>
            <a:tailEnd type="none" w="sm" len="sm"/>
          </a:ln>
        </p:spPr>
      </p:pic>
      <p:sp>
        <p:nvSpPr>
          <p:cNvPr id="189" name="Google Shape;189;p12"/>
          <p:cNvSpPr txBox="1"/>
          <p:nvPr/>
        </p:nvSpPr>
        <p:spPr>
          <a:xfrm>
            <a:off x="658368" y="11852550"/>
            <a:ext cx="10332720"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FE7E49"/>
                </a:solidFill>
                <a:latin typeface="Work Sans Regular"/>
                <a:ea typeface="Work Sans Regular"/>
                <a:cs typeface="Work Sans Regular"/>
                <a:sym typeface="Work Sans Regular"/>
              </a:rPr>
              <a:t>NEO-6M and HC-12 Integrated</a:t>
            </a:r>
            <a:endParaRPr b="1" dirty="0">
              <a:latin typeface="Work Sans Regular"/>
              <a:ea typeface="Work Sans Regular"/>
              <a:cs typeface="Work Sans Regular"/>
              <a:sym typeface="Work Sans Regular"/>
            </a:endParaRPr>
          </a:p>
        </p:txBody>
      </p:sp>
      <p:sp>
        <p:nvSpPr>
          <p:cNvPr id="190" name="Google Shape;190;p12"/>
          <p:cNvSpPr txBox="1"/>
          <p:nvPr/>
        </p:nvSpPr>
        <p:spPr>
          <a:xfrm>
            <a:off x="11210545" y="11852550"/>
            <a:ext cx="12754354"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dirty="0">
                <a:solidFill>
                  <a:srgbClr val="FE7E49"/>
                </a:solidFill>
                <a:latin typeface="Work Sans Regular"/>
                <a:ea typeface="Work Sans Regular"/>
                <a:cs typeface="Work Sans Regular"/>
                <a:sym typeface="Work Sans Regular"/>
              </a:rPr>
              <a:t>LM-35, RC-A-4015 and NEO-6M Integrated</a:t>
            </a:r>
            <a:endParaRPr b="1" dirty="0">
              <a:latin typeface="Work Sans Regular"/>
              <a:ea typeface="Work Sans Regular"/>
              <a:cs typeface="Work Sans Regular"/>
              <a:sym typeface="Work Sans Regular"/>
            </a:endParaRPr>
          </a:p>
        </p:txBody>
      </p:sp>
      <p:sp>
        <p:nvSpPr>
          <p:cNvPr id="191" name="Google Shape;191;p12"/>
          <p:cNvSpPr txBox="1"/>
          <p:nvPr/>
        </p:nvSpPr>
        <p:spPr>
          <a:xfrm>
            <a:off x="4846624" y="621125"/>
            <a:ext cx="13158900" cy="924000"/>
          </a:xfrm>
          <a:prstGeom prst="rect">
            <a:avLst/>
          </a:prstGeom>
          <a:noFill/>
          <a:ln>
            <a:noFill/>
          </a:ln>
        </p:spPr>
        <p:txBody>
          <a:bodyPr spcFirstLastPara="1" wrap="square" lIns="91425" tIns="457200" rIns="91425" bIns="45700" anchor="ctr" anchorCtr="0">
            <a:noAutofit/>
          </a:bodyPr>
          <a:lstStyle/>
          <a:p>
            <a:pPr marL="0" marR="0" lvl="0" indent="0" algn="ctr" rtl="0">
              <a:lnSpc>
                <a:spcPct val="160454"/>
              </a:lnSpc>
              <a:spcBef>
                <a:spcPts val="0"/>
              </a:spcBef>
              <a:spcAft>
                <a:spcPts val="0"/>
              </a:spcAft>
              <a:buNone/>
            </a:pPr>
            <a:r>
              <a:rPr lang="en-US" sz="4400">
                <a:solidFill>
                  <a:srgbClr val="3F3F3F"/>
                </a:solidFill>
                <a:latin typeface="Work Sans Regular"/>
                <a:ea typeface="Work Sans Regular"/>
                <a:cs typeface="Work Sans Regular"/>
                <a:sym typeface="Work Sans Regular"/>
              </a:rPr>
              <a:t>H A R D W A R E  I M P L E M E N T A T I O  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13"/>
          <p:cNvSpPr/>
          <p:nvPr/>
        </p:nvSpPr>
        <p:spPr>
          <a:xfrm>
            <a:off x="1528763" y="2436549"/>
            <a:ext cx="21320124" cy="9999292"/>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Source Sans Pro Light"/>
              <a:ea typeface="Source Sans Pro Light"/>
              <a:cs typeface="Source Sans Pro Light"/>
              <a:sym typeface="Source Sans Pro Light"/>
            </a:endParaRPr>
          </a:p>
        </p:txBody>
      </p:sp>
      <p:cxnSp>
        <p:nvCxnSpPr>
          <p:cNvPr id="198" name="Google Shape;198;p13"/>
          <p:cNvCxnSpPr/>
          <p:nvPr/>
        </p:nvCxnSpPr>
        <p:spPr>
          <a:xfrm>
            <a:off x="9579102" y="1902700"/>
            <a:ext cx="3693915" cy="0"/>
          </a:xfrm>
          <a:prstGeom prst="straightConnector1">
            <a:avLst/>
          </a:prstGeom>
          <a:noFill/>
          <a:ln w="38100" cap="flat" cmpd="sng">
            <a:solidFill>
              <a:schemeClr val="accent2"/>
            </a:solidFill>
            <a:prstDash val="solid"/>
            <a:miter lim="800000"/>
            <a:headEnd type="none" w="sm" len="sm"/>
            <a:tailEnd type="none" w="sm" len="sm"/>
          </a:ln>
        </p:spPr>
      </p:cxnSp>
      <p:pic>
        <p:nvPicPr>
          <p:cNvPr id="199" name="Google Shape;199;p13"/>
          <p:cNvPicPr preferRelativeResize="0"/>
          <p:nvPr/>
        </p:nvPicPr>
        <p:blipFill rotWithShape="1">
          <a:blip r:embed="rId3">
            <a:alphaModFix/>
          </a:blip>
          <a:srcRect l="14275" t="11988" r="14366" b="11880"/>
          <a:stretch/>
        </p:blipFill>
        <p:spPr>
          <a:xfrm>
            <a:off x="6720713" y="3276049"/>
            <a:ext cx="10936224" cy="8320292"/>
          </a:xfrm>
          <a:prstGeom prst="rect">
            <a:avLst/>
          </a:prstGeom>
          <a:noFill/>
          <a:ln>
            <a:noFill/>
          </a:ln>
        </p:spPr>
      </p:pic>
      <p:sp>
        <p:nvSpPr>
          <p:cNvPr id="200" name="Google Shape;200;p13"/>
          <p:cNvSpPr txBox="1"/>
          <p:nvPr/>
        </p:nvSpPr>
        <p:spPr>
          <a:xfrm>
            <a:off x="4846612" y="630750"/>
            <a:ext cx="13158900" cy="924000"/>
          </a:xfrm>
          <a:prstGeom prst="rect">
            <a:avLst/>
          </a:prstGeom>
          <a:noFill/>
          <a:ln>
            <a:noFill/>
          </a:ln>
        </p:spPr>
        <p:txBody>
          <a:bodyPr spcFirstLastPara="1" wrap="square" lIns="91425" tIns="457200" rIns="91425" bIns="45700" anchor="ctr" anchorCtr="0">
            <a:noAutofit/>
          </a:bodyPr>
          <a:lstStyle/>
          <a:p>
            <a:pPr marL="0" marR="0" lvl="0" indent="0" algn="ctr" rtl="0">
              <a:lnSpc>
                <a:spcPct val="160454"/>
              </a:lnSpc>
              <a:spcBef>
                <a:spcPts val="0"/>
              </a:spcBef>
              <a:spcAft>
                <a:spcPts val="0"/>
              </a:spcAft>
              <a:buNone/>
            </a:pPr>
            <a:r>
              <a:rPr lang="en-US" sz="4400">
                <a:solidFill>
                  <a:srgbClr val="3F3F3F"/>
                </a:solidFill>
                <a:latin typeface="Work Sans Regular"/>
                <a:ea typeface="Work Sans Regular"/>
                <a:cs typeface="Work Sans Regular"/>
                <a:sym typeface="Work Sans Regular"/>
              </a:rPr>
              <a:t>H A R D W A R E  I M P L E M E N T A T I O  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14"/>
          <p:cNvSpPr/>
          <p:nvPr/>
        </p:nvSpPr>
        <p:spPr>
          <a:xfrm>
            <a:off x="1528763" y="2436549"/>
            <a:ext cx="21320124" cy="9999292"/>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Source Sans Pro Light"/>
              <a:ea typeface="Source Sans Pro Light"/>
              <a:cs typeface="Source Sans Pro Light"/>
              <a:sym typeface="Source Sans Pro Light"/>
            </a:endParaRPr>
          </a:p>
        </p:txBody>
      </p:sp>
      <p:cxnSp>
        <p:nvCxnSpPr>
          <p:cNvPr id="207" name="Google Shape;207;p14"/>
          <p:cNvCxnSpPr/>
          <p:nvPr/>
        </p:nvCxnSpPr>
        <p:spPr>
          <a:xfrm>
            <a:off x="9579102" y="1902700"/>
            <a:ext cx="3693915" cy="0"/>
          </a:xfrm>
          <a:prstGeom prst="straightConnector1">
            <a:avLst/>
          </a:prstGeom>
          <a:noFill/>
          <a:ln w="38100" cap="flat" cmpd="sng">
            <a:solidFill>
              <a:schemeClr val="accent2"/>
            </a:solidFill>
            <a:prstDash val="solid"/>
            <a:miter lim="800000"/>
            <a:headEnd type="none" w="sm" len="sm"/>
            <a:tailEnd type="none" w="sm" len="sm"/>
          </a:ln>
        </p:spPr>
      </p:cxnSp>
      <p:pic>
        <p:nvPicPr>
          <p:cNvPr id="208" name="Google Shape;208;p14"/>
          <p:cNvPicPr preferRelativeResize="0"/>
          <p:nvPr/>
        </p:nvPicPr>
        <p:blipFill rotWithShape="1">
          <a:blip r:embed="rId3">
            <a:alphaModFix/>
          </a:blip>
          <a:srcRect l="290" t="9968" r="2024" b="10845"/>
          <a:stretch/>
        </p:blipFill>
        <p:spPr>
          <a:xfrm>
            <a:off x="3565739" y="3905249"/>
            <a:ext cx="17246171" cy="7069401"/>
          </a:xfrm>
          <a:prstGeom prst="rect">
            <a:avLst/>
          </a:prstGeom>
          <a:noFill/>
          <a:ln>
            <a:noFill/>
          </a:ln>
        </p:spPr>
      </p:pic>
      <p:sp>
        <p:nvSpPr>
          <p:cNvPr id="209" name="Google Shape;209;p14"/>
          <p:cNvSpPr txBox="1"/>
          <p:nvPr/>
        </p:nvSpPr>
        <p:spPr>
          <a:xfrm>
            <a:off x="4846612" y="673675"/>
            <a:ext cx="13158900" cy="924000"/>
          </a:xfrm>
          <a:prstGeom prst="rect">
            <a:avLst/>
          </a:prstGeom>
          <a:noFill/>
          <a:ln>
            <a:noFill/>
          </a:ln>
        </p:spPr>
        <p:txBody>
          <a:bodyPr spcFirstLastPara="1" wrap="square" lIns="91425" tIns="457200" rIns="91425" bIns="45700" anchor="ctr" anchorCtr="0">
            <a:noAutofit/>
          </a:bodyPr>
          <a:lstStyle/>
          <a:p>
            <a:pPr marL="0" marR="0" lvl="0" indent="0" algn="ctr" rtl="0">
              <a:lnSpc>
                <a:spcPct val="160454"/>
              </a:lnSpc>
              <a:spcBef>
                <a:spcPts val="0"/>
              </a:spcBef>
              <a:spcAft>
                <a:spcPts val="0"/>
              </a:spcAft>
              <a:buNone/>
            </a:pPr>
            <a:r>
              <a:rPr lang="en-US" sz="4400">
                <a:solidFill>
                  <a:srgbClr val="3F3F3F"/>
                </a:solidFill>
                <a:latin typeface="Work Sans Regular"/>
                <a:ea typeface="Work Sans Regular"/>
                <a:cs typeface="Work Sans Regular"/>
                <a:sym typeface="Work Sans Regular"/>
              </a:rPr>
              <a:t>H A R D W A R E  I M P L E M E N T A T I O  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15"/>
          <p:cNvSpPr txBox="1"/>
          <p:nvPr/>
        </p:nvSpPr>
        <p:spPr>
          <a:xfrm>
            <a:off x="10258922" y="1052150"/>
            <a:ext cx="3859800" cy="924300"/>
          </a:xfrm>
          <a:prstGeom prst="rect">
            <a:avLst/>
          </a:prstGeom>
          <a:noFill/>
          <a:ln>
            <a:noFill/>
          </a:ln>
        </p:spPr>
        <p:txBody>
          <a:bodyPr spcFirstLastPara="1" wrap="square" lIns="91425" tIns="457200" rIns="91425" bIns="45700" anchor="ctr" anchorCtr="0">
            <a:spAutoFit/>
          </a:bodyPr>
          <a:lstStyle/>
          <a:p>
            <a:pPr marL="0" marR="0" lvl="0" indent="0" algn="ctr" rtl="0">
              <a:lnSpc>
                <a:spcPct val="160454"/>
              </a:lnSpc>
              <a:spcBef>
                <a:spcPts val="0"/>
              </a:spcBef>
              <a:spcAft>
                <a:spcPts val="0"/>
              </a:spcAft>
              <a:buNone/>
            </a:pPr>
            <a:r>
              <a:rPr lang="en-US" sz="4400">
                <a:solidFill>
                  <a:srgbClr val="3F3F3F"/>
                </a:solidFill>
                <a:latin typeface="Work Sans Regular"/>
                <a:ea typeface="Work Sans Regular"/>
                <a:cs typeface="Work Sans Regular"/>
                <a:sym typeface="Work Sans Regular"/>
              </a:rPr>
              <a:t>R E S U L T</a:t>
            </a:r>
            <a:endParaRPr sz="4400">
              <a:solidFill>
                <a:srgbClr val="3F3F3F"/>
              </a:solidFill>
              <a:latin typeface="Work Sans Regular"/>
              <a:ea typeface="Work Sans Regular"/>
              <a:cs typeface="Work Sans Regular"/>
              <a:sym typeface="Work Sans Regular"/>
            </a:endParaRPr>
          </a:p>
        </p:txBody>
      </p:sp>
      <p:cxnSp>
        <p:nvCxnSpPr>
          <p:cNvPr id="216" name="Google Shape;216;p15"/>
          <p:cNvCxnSpPr/>
          <p:nvPr/>
        </p:nvCxnSpPr>
        <p:spPr>
          <a:xfrm>
            <a:off x="11397882" y="2380976"/>
            <a:ext cx="1348600" cy="0"/>
          </a:xfrm>
          <a:prstGeom prst="straightConnector1">
            <a:avLst/>
          </a:prstGeom>
          <a:noFill/>
          <a:ln w="38100" cap="flat" cmpd="sng">
            <a:solidFill>
              <a:schemeClr val="accent2"/>
            </a:solidFill>
            <a:prstDash val="solid"/>
            <a:miter lim="800000"/>
            <a:headEnd type="none" w="sm" len="sm"/>
            <a:tailEnd type="none" w="sm" len="sm"/>
          </a:ln>
        </p:spPr>
      </p:cxnSp>
      <p:sp>
        <p:nvSpPr>
          <p:cNvPr id="217" name="Google Shape;217;p15"/>
          <p:cNvSpPr/>
          <p:nvPr/>
        </p:nvSpPr>
        <p:spPr>
          <a:xfrm>
            <a:off x="1673225" y="3131493"/>
            <a:ext cx="21320124" cy="8137602"/>
          </a:xfrm>
          <a:prstGeom prst="rect">
            <a:avLst/>
          </a:prstGeom>
          <a:solidFill>
            <a:srgbClr val="F2F2F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Source Sans Pro Light"/>
              <a:ea typeface="Source Sans Pro Light"/>
              <a:cs typeface="Source Sans Pro Light"/>
              <a:sym typeface="Source Sans Pro Light"/>
            </a:endParaRPr>
          </a:p>
        </p:txBody>
      </p:sp>
      <p:sp>
        <p:nvSpPr>
          <p:cNvPr id="218" name="Google Shape;218;p15"/>
          <p:cNvSpPr txBox="1"/>
          <p:nvPr/>
        </p:nvSpPr>
        <p:spPr>
          <a:xfrm>
            <a:off x="1727988" y="5215200"/>
            <a:ext cx="21210600" cy="3970200"/>
          </a:xfrm>
          <a:prstGeom prst="rect">
            <a:avLst/>
          </a:prstGeom>
          <a:noFill/>
          <a:ln>
            <a:noFill/>
          </a:ln>
        </p:spPr>
        <p:txBody>
          <a:bodyPr spcFirstLastPara="1" wrap="square" lIns="91425" tIns="45700" rIns="91425" bIns="45700" anchor="t" anchorCtr="0">
            <a:spAutoFit/>
          </a:bodyPr>
          <a:lstStyle/>
          <a:p>
            <a:pPr marL="1828800" marR="0" lvl="0" indent="0" algn="l" rtl="0">
              <a:spcBef>
                <a:spcPts val="0"/>
              </a:spcBef>
              <a:spcAft>
                <a:spcPts val="0"/>
              </a:spcAft>
              <a:buNone/>
            </a:pPr>
            <a:r>
              <a:rPr lang="en-US" sz="3600">
                <a:solidFill>
                  <a:srgbClr val="000000"/>
                </a:solidFill>
                <a:latin typeface="Work Sans"/>
                <a:ea typeface="Work Sans"/>
                <a:cs typeface="Work Sans"/>
                <a:sym typeface="Work Sans"/>
              </a:rPr>
              <a:t>Successfully designed a model that meets the requirement of our objective.</a:t>
            </a:r>
            <a:endParaRPr>
              <a:latin typeface="Work Sans"/>
              <a:ea typeface="Work Sans"/>
              <a:cs typeface="Work Sans"/>
              <a:sym typeface="Work Sans"/>
            </a:endParaRPr>
          </a:p>
          <a:p>
            <a:pPr marL="0" marR="0" lvl="0" indent="0" algn="l" rtl="0">
              <a:spcBef>
                <a:spcPts val="0"/>
              </a:spcBef>
              <a:spcAft>
                <a:spcPts val="0"/>
              </a:spcAft>
              <a:buNone/>
            </a:pPr>
            <a:endParaRPr sz="3600">
              <a:solidFill>
                <a:srgbClr val="000000"/>
              </a:solidFill>
              <a:latin typeface="Work Sans"/>
              <a:ea typeface="Work Sans"/>
              <a:cs typeface="Work Sans"/>
              <a:sym typeface="Work Sans"/>
            </a:endParaRPr>
          </a:p>
          <a:p>
            <a:pPr marL="1771650" marR="0" lvl="0" indent="0" algn="l" rtl="0">
              <a:spcBef>
                <a:spcPts val="0"/>
              </a:spcBef>
              <a:spcAft>
                <a:spcPts val="0"/>
              </a:spcAft>
              <a:buNone/>
            </a:pPr>
            <a:r>
              <a:rPr lang="en-US" sz="3600">
                <a:solidFill>
                  <a:srgbClr val="000000"/>
                </a:solidFill>
                <a:latin typeface="Work Sans"/>
                <a:ea typeface="Work Sans"/>
                <a:cs typeface="Work Sans"/>
                <a:sym typeface="Work Sans"/>
              </a:rPr>
              <a:t>	Successfully simulated all the acquired components.</a:t>
            </a:r>
            <a:endParaRPr>
              <a:latin typeface="Work Sans"/>
              <a:ea typeface="Work Sans"/>
              <a:cs typeface="Work Sans"/>
              <a:sym typeface="Work Sans"/>
            </a:endParaRPr>
          </a:p>
          <a:p>
            <a:pPr marL="0" marR="0" lvl="0" indent="0" algn="l" rtl="0">
              <a:spcBef>
                <a:spcPts val="0"/>
              </a:spcBef>
              <a:spcAft>
                <a:spcPts val="0"/>
              </a:spcAft>
              <a:buNone/>
            </a:pPr>
            <a:endParaRPr sz="3600">
              <a:solidFill>
                <a:srgbClr val="000000"/>
              </a:solidFill>
              <a:latin typeface="Work Sans"/>
              <a:ea typeface="Work Sans"/>
              <a:cs typeface="Work Sans"/>
              <a:sym typeface="Work Sans"/>
            </a:endParaRPr>
          </a:p>
          <a:p>
            <a:pPr marL="1885950" marR="0" lvl="0" indent="0" algn="l" rtl="0">
              <a:spcBef>
                <a:spcPts val="0"/>
              </a:spcBef>
              <a:spcAft>
                <a:spcPts val="0"/>
              </a:spcAft>
              <a:buNone/>
            </a:pPr>
            <a:r>
              <a:rPr lang="en-US" sz="3600">
                <a:solidFill>
                  <a:srgbClr val="000000"/>
                </a:solidFill>
                <a:latin typeface="Work Sans"/>
                <a:ea typeface="Work Sans"/>
                <a:cs typeface="Work Sans"/>
                <a:sym typeface="Work Sans"/>
              </a:rPr>
              <a:t>Successfully simulated the base level of the design..i.e. sending the data collected from the soldiers S-Health system to the squadron’s unit through RF module(</a:t>
            </a:r>
            <a:r>
              <a:rPr lang="en-US" sz="3600">
                <a:solidFill>
                  <a:srgbClr val="FE7E49"/>
                </a:solidFill>
                <a:latin typeface="Work Sans"/>
                <a:ea typeface="Work Sans"/>
                <a:cs typeface="Work Sans"/>
                <a:sym typeface="Work Sans"/>
              </a:rPr>
              <a:t>HC-12</a:t>
            </a:r>
            <a:r>
              <a:rPr lang="en-US" sz="3600">
                <a:solidFill>
                  <a:srgbClr val="000000"/>
                </a:solidFill>
                <a:latin typeface="Work Sans"/>
                <a:ea typeface="Work Sans"/>
                <a:cs typeface="Work Sans"/>
                <a:sym typeface="Work Sans"/>
              </a:rPr>
              <a:t>).</a:t>
            </a:r>
            <a:endParaRPr>
              <a:latin typeface="Work Sans"/>
              <a:ea typeface="Work Sans"/>
              <a:cs typeface="Work Sans"/>
              <a:sym typeface="Work Sans"/>
            </a:endParaRPr>
          </a:p>
          <a:p>
            <a:pPr marL="571500" marR="0" lvl="0" indent="-342900" algn="l" rtl="0">
              <a:spcBef>
                <a:spcPts val="0"/>
              </a:spcBef>
              <a:spcAft>
                <a:spcPts val="0"/>
              </a:spcAft>
              <a:buClr>
                <a:schemeClr val="dk1"/>
              </a:buClr>
              <a:buSzPts val="3600"/>
              <a:buFont typeface="Arial"/>
              <a:buNone/>
            </a:pPr>
            <a:endParaRPr sz="3600">
              <a:solidFill>
                <a:schemeClr val="dk1"/>
              </a:solidFill>
              <a:latin typeface="Lato Light"/>
              <a:ea typeface="Lato Light"/>
              <a:cs typeface="Lato Light"/>
              <a:sym typeface="Lato Light"/>
            </a:endParaRPr>
          </a:p>
        </p:txBody>
      </p:sp>
      <p:sp>
        <p:nvSpPr>
          <p:cNvPr id="219" name="Google Shape;219;p15"/>
          <p:cNvSpPr/>
          <p:nvPr/>
        </p:nvSpPr>
        <p:spPr>
          <a:xfrm rot="5400000">
            <a:off x="2952890" y="5430649"/>
            <a:ext cx="206968" cy="178420"/>
          </a:xfrm>
          <a:prstGeom prst="triangle">
            <a:avLst>
              <a:gd name="adj" fmla="val 50000"/>
            </a:avLst>
          </a:prstGeom>
          <a:solidFill>
            <a:schemeClr val="accent1"/>
          </a:solidFill>
          <a:ln w="12700" cap="flat" cmpd="sng">
            <a:solidFill>
              <a:srgbClr val="21212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Source Sans Pro Light"/>
              <a:ea typeface="Source Sans Pro Light"/>
              <a:cs typeface="Source Sans Pro Light"/>
              <a:sym typeface="Source Sans Pro Light"/>
            </a:endParaRPr>
          </a:p>
        </p:txBody>
      </p:sp>
      <p:sp>
        <p:nvSpPr>
          <p:cNvPr id="220" name="Google Shape;220;p15"/>
          <p:cNvSpPr/>
          <p:nvPr/>
        </p:nvSpPr>
        <p:spPr>
          <a:xfrm rot="5400000">
            <a:off x="2952890" y="6575954"/>
            <a:ext cx="206968" cy="178420"/>
          </a:xfrm>
          <a:prstGeom prst="triangle">
            <a:avLst>
              <a:gd name="adj" fmla="val 50000"/>
            </a:avLst>
          </a:prstGeom>
          <a:solidFill>
            <a:schemeClr val="accent1"/>
          </a:solidFill>
          <a:ln w="12700" cap="flat" cmpd="sng">
            <a:solidFill>
              <a:srgbClr val="21212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Source Sans Pro Light"/>
              <a:ea typeface="Source Sans Pro Light"/>
              <a:cs typeface="Source Sans Pro Light"/>
              <a:sym typeface="Source Sans Pro Light"/>
            </a:endParaRPr>
          </a:p>
        </p:txBody>
      </p:sp>
      <p:sp>
        <p:nvSpPr>
          <p:cNvPr id="221" name="Google Shape;221;p15"/>
          <p:cNvSpPr/>
          <p:nvPr/>
        </p:nvSpPr>
        <p:spPr>
          <a:xfrm rot="5400000">
            <a:off x="2952890" y="7721259"/>
            <a:ext cx="206968" cy="178420"/>
          </a:xfrm>
          <a:prstGeom prst="triangle">
            <a:avLst>
              <a:gd name="adj" fmla="val 50000"/>
            </a:avLst>
          </a:prstGeom>
          <a:solidFill>
            <a:schemeClr val="accent1"/>
          </a:solidFill>
          <a:ln w="12700" cap="flat" cmpd="sng">
            <a:solidFill>
              <a:srgbClr val="212126"/>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3600">
              <a:solidFill>
                <a:schemeClr val="lt1"/>
              </a:solidFill>
              <a:latin typeface="Source Sans Pro Light"/>
              <a:ea typeface="Source Sans Pro Light"/>
              <a:cs typeface="Source Sans Pro Light"/>
              <a:sym typeface="Source Sans Pro 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16"/>
          <p:cNvSpPr txBox="1"/>
          <p:nvPr/>
        </p:nvSpPr>
        <p:spPr>
          <a:xfrm>
            <a:off x="7657925" y="672875"/>
            <a:ext cx="9061800" cy="924000"/>
          </a:xfrm>
          <a:prstGeom prst="rect">
            <a:avLst/>
          </a:prstGeom>
          <a:noFill/>
          <a:ln>
            <a:noFill/>
          </a:ln>
        </p:spPr>
        <p:txBody>
          <a:bodyPr spcFirstLastPara="1" wrap="square" lIns="91425" tIns="45700" rIns="91425" bIns="45700" anchor="t" anchorCtr="0">
            <a:spAutoFit/>
          </a:bodyPr>
          <a:lstStyle/>
          <a:p>
            <a:pPr marL="0" marR="0" lvl="0" indent="0" algn="ctr" rtl="0">
              <a:lnSpc>
                <a:spcPct val="160454"/>
              </a:lnSpc>
              <a:spcBef>
                <a:spcPts val="0"/>
              </a:spcBef>
              <a:spcAft>
                <a:spcPts val="0"/>
              </a:spcAft>
              <a:buNone/>
            </a:pPr>
            <a:r>
              <a:rPr lang="en-US" sz="4400">
                <a:solidFill>
                  <a:srgbClr val="3F3F3F"/>
                </a:solidFill>
                <a:latin typeface="Work Sans Regular"/>
                <a:ea typeface="Work Sans Regular"/>
                <a:cs typeface="Work Sans Regular"/>
                <a:sym typeface="Work Sans Regular"/>
              </a:rPr>
              <a:t>P R O J E C T  S C H E D U L E</a:t>
            </a:r>
            <a:endParaRPr sz="4400">
              <a:solidFill>
                <a:srgbClr val="3F3F3F"/>
              </a:solidFill>
              <a:latin typeface="Work Sans Regular"/>
              <a:ea typeface="Work Sans Regular"/>
              <a:cs typeface="Work Sans Regular"/>
              <a:sym typeface="Work Sans Regular"/>
            </a:endParaRPr>
          </a:p>
        </p:txBody>
      </p:sp>
      <p:cxnSp>
        <p:nvCxnSpPr>
          <p:cNvPr id="227" name="Google Shape;227;p16"/>
          <p:cNvCxnSpPr/>
          <p:nvPr/>
        </p:nvCxnSpPr>
        <p:spPr>
          <a:xfrm>
            <a:off x="10934700" y="1878980"/>
            <a:ext cx="1634794" cy="0"/>
          </a:xfrm>
          <a:prstGeom prst="straightConnector1">
            <a:avLst/>
          </a:prstGeom>
          <a:noFill/>
          <a:ln w="38100" cap="flat" cmpd="sng">
            <a:solidFill>
              <a:schemeClr val="accent2"/>
            </a:solidFill>
            <a:prstDash val="solid"/>
            <a:miter lim="800000"/>
            <a:headEnd type="none" w="sm" len="sm"/>
            <a:tailEnd type="none" w="sm" len="sm"/>
          </a:ln>
        </p:spPr>
      </p:cxnSp>
      <p:pic>
        <p:nvPicPr>
          <p:cNvPr id="228" name="Google Shape;228;p16"/>
          <p:cNvPicPr preferRelativeResize="0"/>
          <p:nvPr/>
        </p:nvPicPr>
        <p:blipFill rotWithShape="1">
          <a:blip r:embed="rId3">
            <a:alphaModFix/>
          </a:blip>
          <a:srcRect l="2344" r="1771" b="13679"/>
          <a:stretch/>
        </p:blipFill>
        <p:spPr>
          <a:xfrm>
            <a:off x="501650" y="2602998"/>
            <a:ext cx="23374351" cy="966824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7"/>
          <p:cNvSpPr txBox="1"/>
          <p:nvPr/>
        </p:nvSpPr>
        <p:spPr>
          <a:xfrm>
            <a:off x="8797548" y="579225"/>
            <a:ext cx="5909100" cy="7695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4400">
                <a:solidFill>
                  <a:srgbClr val="3F3F3F"/>
                </a:solidFill>
                <a:latin typeface="Work Sans Regular"/>
                <a:ea typeface="Work Sans Regular"/>
                <a:cs typeface="Work Sans Regular"/>
                <a:sym typeface="Work Sans Regular"/>
              </a:rPr>
              <a:t>R E F E R E N C E S</a:t>
            </a:r>
            <a:endParaRPr sz="4400">
              <a:solidFill>
                <a:srgbClr val="3F3F3F"/>
              </a:solidFill>
              <a:latin typeface="Work Sans Regular"/>
              <a:ea typeface="Work Sans Regular"/>
              <a:cs typeface="Work Sans Regular"/>
              <a:sym typeface="Work Sans Regular"/>
            </a:endParaRPr>
          </a:p>
        </p:txBody>
      </p:sp>
      <p:cxnSp>
        <p:nvCxnSpPr>
          <p:cNvPr id="235" name="Google Shape;235;p17"/>
          <p:cNvCxnSpPr/>
          <p:nvPr/>
        </p:nvCxnSpPr>
        <p:spPr>
          <a:xfrm>
            <a:off x="10934700" y="1631330"/>
            <a:ext cx="1634794" cy="0"/>
          </a:xfrm>
          <a:prstGeom prst="straightConnector1">
            <a:avLst/>
          </a:prstGeom>
          <a:noFill/>
          <a:ln w="38100" cap="flat" cmpd="sng">
            <a:solidFill>
              <a:schemeClr val="accent2"/>
            </a:solidFill>
            <a:prstDash val="solid"/>
            <a:miter lim="800000"/>
            <a:headEnd type="none" w="sm" len="sm"/>
            <a:tailEnd type="none" w="sm" len="sm"/>
          </a:ln>
        </p:spPr>
      </p:cxnSp>
      <p:sp>
        <p:nvSpPr>
          <p:cNvPr id="236" name="Google Shape;236;p17"/>
          <p:cNvSpPr txBox="1"/>
          <p:nvPr/>
        </p:nvSpPr>
        <p:spPr>
          <a:xfrm>
            <a:off x="1377950" y="3210847"/>
            <a:ext cx="21621750" cy="7294305"/>
          </a:xfrm>
          <a:prstGeom prst="rect">
            <a:avLst/>
          </a:prstGeom>
          <a:noFill/>
          <a:ln>
            <a:noFill/>
          </a:ln>
        </p:spPr>
        <p:txBody>
          <a:bodyPr spcFirstLastPara="1" wrap="square" lIns="91425" tIns="45700" rIns="91425" bIns="45700" anchor="t" anchorCtr="0">
            <a:spAutoFit/>
          </a:bodyPr>
          <a:lstStyle/>
          <a:p>
            <a:pPr marL="571500" marR="0" lvl="0" indent="-571500" algn="l" rtl="0">
              <a:spcBef>
                <a:spcPts val="0"/>
              </a:spcBef>
              <a:spcAft>
                <a:spcPts val="0"/>
              </a:spcAft>
              <a:buClr>
                <a:srgbClr val="000000"/>
              </a:buClr>
              <a:buSzPts val="3600"/>
              <a:buFont typeface="Work Sans"/>
              <a:buChar char="•"/>
            </a:pPr>
            <a:r>
              <a:rPr lang="en-US" sz="3600">
                <a:solidFill>
                  <a:srgbClr val="000000"/>
                </a:solidFill>
                <a:latin typeface="Work Sans"/>
                <a:ea typeface="Work Sans"/>
                <a:cs typeface="Work Sans"/>
                <a:sym typeface="Work Sans"/>
              </a:rPr>
              <a:t>Hock Beng Lim, Di Ma, Bang Wang, Zbigniew Kalbarczyk, Ravishankar K. Iyer, Kenneth L. Watkin (2010);  “</a:t>
            </a:r>
            <a:r>
              <a:rPr lang="en-US" sz="3600">
                <a:solidFill>
                  <a:srgbClr val="FEAC8B"/>
                </a:solidFill>
                <a:latin typeface="Work Sans"/>
                <a:ea typeface="Work Sans"/>
                <a:cs typeface="Work Sans"/>
                <a:sym typeface="Work Sans"/>
              </a:rPr>
              <a:t>A Soldier Health Monitoring System for Military Applications</a:t>
            </a:r>
            <a:r>
              <a:rPr lang="en-US" sz="3600">
                <a:solidFill>
                  <a:srgbClr val="000000"/>
                </a:solidFill>
                <a:latin typeface="Work Sans"/>
                <a:ea typeface="Work Sans"/>
                <a:cs typeface="Work Sans"/>
                <a:sym typeface="Work Sans"/>
              </a:rPr>
              <a:t>”.</a:t>
            </a:r>
            <a:endParaRPr>
              <a:latin typeface="Work Sans"/>
              <a:ea typeface="Work Sans"/>
              <a:cs typeface="Work Sans"/>
              <a:sym typeface="Work Sans"/>
            </a:endParaRPr>
          </a:p>
          <a:p>
            <a:pPr marL="0" marR="0" lvl="0" indent="0" algn="l" rtl="0">
              <a:spcBef>
                <a:spcPts val="0"/>
              </a:spcBef>
              <a:spcAft>
                <a:spcPts val="0"/>
              </a:spcAft>
              <a:buNone/>
            </a:pPr>
            <a:endParaRPr sz="3600">
              <a:solidFill>
                <a:srgbClr val="000000"/>
              </a:solidFill>
              <a:latin typeface="Work Sans"/>
              <a:ea typeface="Work Sans"/>
              <a:cs typeface="Work Sans"/>
              <a:sym typeface="Work Sans"/>
            </a:endParaRPr>
          </a:p>
          <a:p>
            <a:pPr marL="571500" marR="0" lvl="0" indent="-571500" algn="l" rtl="0">
              <a:spcBef>
                <a:spcPts val="0"/>
              </a:spcBef>
              <a:spcAft>
                <a:spcPts val="0"/>
              </a:spcAft>
              <a:buClr>
                <a:srgbClr val="000000"/>
              </a:buClr>
              <a:buSzPts val="3600"/>
              <a:buFont typeface="Work Sans"/>
              <a:buChar char="•"/>
            </a:pPr>
            <a:r>
              <a:rPr lang="en-US" sz="3600">
                <a:solidFill>
                  <a:srgbClr val="000000"/>
                </a:solidFill>
                <a:latin typeface="Work Sans"/>
                <a:ea typeface="Work Sans"/>
                <a:cs typeface="Work Sans"/>
                <a:sym typeface="Work Sans"/>
              </a:rPr>
              <a:t>William Walker, A. L. Praveen Aroul, Dinesh Bhatia; “</a:t>
            </a:r>
            <a:r>
              <a:rPr lang="en-US" sz="3600">
                <a:solidFill>
                  <a:srgbClr val="FEAC8B"/>
                </a:solidFill>
                <a:latin typeface="Work Sans"/>
                <a:ea typeface="Work Sans"/>
                <a:cs typeface="Work Sans"/>
                <a:sym typeface="Work Sans"/>
              </a:rPr>
              <a:t>Mobile health monitoring system</a:t>
            </a:r>
            <a:r>
              <a:rPr lang="en-US" sz="3600">
                <a:solidFill>
                  <a:srgbClr val="000000"/>
                </a:solidFill>
                <a:latin typeface="Work Sans"/>
                <a:ea typeface="Work Sans"/>
                <a:cs typeface="Work Sans"/>
                <a:sym typeface="Work Sans"/>
              </a:rPr>
              <a:t>”.</a:t>
            </a:r>
            <a:endParaRPr>
              <a:latin typeface="Work Sans"/>
              <a:ea typeface="Work Sans"/>
              <a:cs typeface="Work Sans"/>
              <a:sym typeface="Work Sans"/>
            </a:endParaRPr>
          </a:p>
          <a:p>
            <a:pPr marL="0" marR="0" lvl="0" indent="0" algn="l" rtl="0">
              <a:spcBef>
                <a:spcPts val="0"/>
              </a:spcBef>
              <a:spcAft>
                <a:spcPts val="0"/>
              </a:spcAft>
              <a:buNone/>
            </a:pPr>
            <a:endParaRPr sz="3600">
              <a:solidFill>
                <a:srgbClr val="000000"/>
              </a:solidFill>
              <a:latin typeface="Work Sans"/>
              <a:ea typeface="Work Sans"/>
              <a:cs typeface="Work Sans"/>
              <a:sym typeface="Work Sans"/>
            </a:endParaRPr>
          </a:p>
          <a:p>
            <a:pPr marL="571500" marR="0" lvl="0" indent="-571500" algn="l" rtl="0">
              <a:spcBef>
                <a:spcPts val="0"/>
              </a:spcBef>
              <a:spcAft>
                <a:spcPts val="0"/>
              </a:spcAft>
              <a:buClr>
                <a:srgbClr val="000000"/>
              </a:buClr>
              <a:buSzPts val="3600"/>
              <a:buFont typeface="Work Sans"/>
              <a:buChar char="•"/>
            </a:pPr>
            <a:r>
              <a:rPr lang="en-US" sz="3600">
                <a:solidFill>
                  <a:srgbClr val="000000"/>
                </a:solidFill>
                <a:latin typeface="Work Sans"/>
                <a:ea typeface="Work Sans"/>
                <a:cs typeface="Work Sans"/>
                <a:sym typeface="Work Sans"/>
              </a:rPr>
              <a:t>Shweta Shelar, Nikhil Patil, Manish Jain, Sayali Chaudhari, Smita Hande; “</a:t>
            </a:r>
            <a:r>
              <a:rPr lang="en-US" sz="3600">
                <a:solidFill>
                  <a:srgbClr val="FEAC8B"/>
                </a:solidFill>
                <a:latin typeface="Work Sans"/>
                <a:ea typeface="Work Sans"/>
                <a:cs typeface="Work Sans"/>
                <a:sym typeface="Work Sans"/>
              </a:rPr>
              <a:t>Soldier Tracking And Health Monitoring Systems</a:t>
            </a:r>
            <a:r>
              <a:rPr lang="en-US" sz="3600">
                <a:solidFill>
                  <a:srgbClr val="000000"/>
                </a:solidFill>
                <a:latin typeface="Work Sans"/>
                <a:ea typeface="Work Sans"/>
                <a:cs typeface="Work Sans"/>
                <a:sym typeface="Work Sans"/>
              </a:rPr>
              <a:t>”.</a:t>
            </a:r>
            <a:endParaRPr>
              <a:latin typeface="Work Sans"/>
              <a:ea typeface="Work Sans"/>
              <a:cs typeface="Work Sans"/>
              <a:sym typeface="Work Sans"/>
            </a:endParaRPr>
          </a:p>
          <a:p>
            <a:pPr marL="571500" marR="0" lvl="0" indent="-342900" algn="l" rtl="0">
              <a:spcBef>
                <a:spcPts val="0"/>
              </a:spcBef>
              <a:spcAft>
                <a:spcPts val="0"/>
              </a:spcAft>
              <a:buClr>
                <a:schemeClr val="dk1"/>
              </a:buClr>
              <a:buSzPts val="3600"/>
              <a:buFont typeface="Arial"/>
              <a:buNone/>
            </a:pPr>
            <a:endParaRPr sz="3600">
              <a:solidFill>
                <a:srgbClr val="000000"/>
              </a:solidFill>
              <a:latin typeface="Work Sans"/>
              <a:ea typeface="Work Sans"/>
              <a:cs typeface="Work Sans"/>
              <a:sym typeface="Work Sans"/>
            </a:endParaRPr>
          </a:p>
          <a:p>
            <a:pPr marL="571500" marR="0" lvl="0" indent="-571500" algn="l" rtl="0">
              <a:spcBef>
                <a:spcPts val="0"/>
              </a:spcBef>
              <a:spcAft>
                <a:spcPts val="0"/>
              </a:spcAft>
              <a:buClr>
                <a:schemeClr val="accent1"/>
              </a:buClr>
              <a:buSzPts val="3600"/>
              <a:buFont typeface="Work Sans"/>
              <a:buChar char="•"/>
            </a:pPr>
            <a:r>
              <a:rPr lang="en-US" sz="3600">
                <a:solidFill>
                  <a:schemeClr val="accent1"/>
                </a:solidFill>
                <a:latin typeface="Work Sans"/>
                <a:ea typeface="Work Sans"/>
                <a:cs typeface="Work Sans"/>
                <a:sym typeface="Work Sans"/>
              </a:rPr>
              <a:t>P.S. Kurhe, S.S. Agrawal (2013); “</a:t>
            </a:r>
            <a:r>
              <a:rPr lang="en-US" sz="3600">
                <a:solidFill>
                  <a:srgbClr val="FEAC8B"/>
                </a:solidFill>
                <a:latin typeface="Work Sans"/>
                <a:ea typeface="Work Sans"/>
                <a:cs typeface="Work Sans"/>
                <a:sym typeface="Work Sans"/>
              </a:rPr>
              <a:t>Real Time Tracking and Health Monitoring System of Remote Soldier Using ARM 7</a:t>
            </a:r>
            <a:r>
              <a:rPr lang="en-US" sz="3600">
                <a:solidFill>
                  <a:schemeClr val="accent1"/>
                </a:solidFill>
                <a:latin typeface="Work Sans"/>
                <a:ea typeface="Work Sans"/>
                <a:cs typeface="Work Sans"/>
                <a:sym typeface="Work Sans"/>
              </a:rPr>
              <a:t>”.</a:t>
            </a:r>
            <a:endParaRPr sz="3600">
              <a:solidFill>
                <a:srgbClr val="000000"/>
              </a:solidFill>
              <a:latin typeface="Work Sans"/>
              <a:ea typeface="Work Sans"/>
              <a:cs typeface="Work Sans"/>
              <a:sym typeface="Work Sans"/>
            </a:endParaRPr>
          </a:p>
          <a:p>
            <a:pPr marL="0" marR="0" lvl="0" indent="0" algn="l" rtl="0">
              <a:spcBef>
                <a:spcPts val="0"/>
              </a:spcBef>
              <a:spcAft>
                <a:spcPts val="0"/>
              </a:spcAft>
              <a:buNone/>
            </a:pPr>
            <a:endParaRPr sz="3600">
              <a:solidFill>
                <a:srgbClr val="000000"/>
              </a:solidFill>
              <a:latin typeface="Work Sans"/>
              <a:ea typeface="Work Sans"/>
              <a:cs typeface="Work Sans"/>
              <a:sym typeface="Work Sans"/>
            </a:endParaRPr>
          </a:p>
          <a:p>
            <a:pPr marL="571500" marR="0" lvl="0" indent="-571500" algn="l" rtl="0">
              <a:spcBef>
                <a:spcPts val="0"/>
              </a:spcBef>
              <a:spcAft>
                <a:spcPts val="0"/>
              </a:spcAft>
              <a:buClr>
                <a:schemeClr val="accent1"/>
              </a:buClr>
              <a:buSzPts val="3600"/>
              <a:buFont typeface="Work Sans"/>
              <a:buChar char="•"/>
            </a:pPr>
            <a:r>
              <a:rPr lang="en-US" sz="3600">
                <a:solidFill>
                  <a:schemeClr val="accent1"/>
                </a:solidFill>
                <a:latin typeface="Work Sans"/>
                <a:ea typeface="Work Sans"/>
                <a:cs typeface="Work Sans"/>
                <a:sym typeface="Work Sans"/>
              </a:rPr>
              <a:t>www.allaboutcircuits.com/projects/understanding-and-implementing-the-hc-12-wireless-transceiver-module</a:t>
            </a:r>
            <a:endParaRPr>
              <a:latin typeface="Work Sans"/>
              <a:ea typeface="Work Sans"/>
              <a:cs typeface="Work Sans"/>
              <a:sym typeface="Work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8"/>
          <p:cNvSpPr txBox="1"/>
          <p:nvPr/>
        </p:nvSpPr>
        <p:spPr>
          <a:xfrm>
            <a:off x="1321308" y="6134725"/>
            <a:ext cx="7584948" cy="14465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8800">
                <a:solidFill>
                  <a:srgbClr val="3F3F3F"/>
                </a:solidFill>
                <a:latin typeface="Work Sans Regular"/>
                <a:ea typeface="Work Sans Regular"/>
                <a:cs typeface="Work Sans Regular"/>
                <a:sym typeface="Work Sans Regular"/>
              </a:rPr>
              <a:t>THANK YOU</a:t>
            </a:r>
            <a:endParaRPr sz="8800">
              <a:solidFill>
                <a:srgbClr val="3F3F3F"/>
              </a:solidFill>
              <a:latin typeface="Work Sans Regular"/>
              <a:ea typeface="Work Sans Regular"/>
              <a:cs typeface="Work Sans Regular"/>
              <a:sym typeface="Work Sans Regular"/>
            </a:endParaRPr>
          </a:p>
        </p:txBody>
      </p:sp>
      <p:cxnSp>
        <p:nvCxnSpPr>
          <p:cNvPr id="242" name="Google Shape;242;p18"/>
          <p:cNvCxnSpPr/>
          <p:nvPr/>
        </p:nvCxnSpPr>
        <p:spPr>
          <a:xfrm>
            <a:off x="1552956" y="7995554"/>
            <a:ext cx="1634794" cy="0"/>
          </a:xfrm>
          <a:prstGeom prst="straightConnector1">
            <a:avLst/>
          </a:prstGeom>
          <a:noFill/>
          <a:ln w="38100" cap="flat" cmpd="sng">
            <a:solidFill>
              <a:schemeClr val="accent2"/>
            </a:solidFill>
            <a:prstDash val="solid"/>
            <a:miter lim="800000"/>
            <a:headEnd type="none" w="sm" len="sm"/>
            <a:tailEnd type="none" w="sm" len="sm"/>
          </a:ln>
        </p:spPr>
      </p:cxnSp>
      <p:sp>
        <p:nvSpPr>
          <p:cNvPr id="243" name="Google Shape;243;p18"/>
          <p:cNvSpPr txBox="1"/>
          <p:nvPr/>
        </p:nvSpPr>
        <p:spPr>
          <a:xfrm>
            <a:off x="1552956" y="9582912"/>
            <a:ext cx="5852160"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300">
                <a:solidFill>
                  <a:srgbClr val="FEAC8B"/>
                </a:solidFill>
                <a:latin typeface="Work Sans"/>
                <a:ea typeface="Work Sans"/>
                <a:cs typeface="Work Sans"/>
                <a:sym typeface="Work Sans"/>
              </a:rPr>
              <a:t>ANY QUESTIONS ?</a:t>
            </a:r>
            <a:endParaRPr sz="1100">
              <a:latin typeface="Work Sans"/>
              <a:ea typeface="Work Sans"/>
              <a:cs typeface="Work Sans"/>
              <a:sym typeface="Work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Google Shape;53;p2"/>
          <p:cNvSpPr txBox="1"/>
          <p:nvPr/>
        </p:nvSpPr>
        <p:spPr>
          <a:xfrm>
            <a:off x="8969692" y="1393812"/>
            <a:ext cx="5371465" cy="769441"/>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4400" i="0" u="none" strike="noStrike" cap="none">
                <a:solidFill>
                  <a:srgbClr val="3F3F3F"/>
                </a:solidFill>
                <a:latin typeface="Work Sans Regular"/>
                <a:ea typeface="Work Sans Regular"/>
                <a:cs typeface="Work Sans Regular"/>
                <a:sym typeface="Work Sans Regular"/>
              </a:rPr>
              <a:t>C O </a:t>
            </a:r>
            <a:r>
              <a:rPr lang="en-US" sz="4400">
                <a:solidFill>
                  <a:srgbClr val="3F3F3F"/>
                </a:solidFill>
                <a:latin typeface="Work Sans Regular"/>
                <a:ea typeface="Work Sans Regular"/>
                <a:cs typeface="Work Sans Regular"/>
                <a:sym typeface="Work Sans Regular"/>
              </a:rPr>
              <a:t>N T E N T </a:t>
            </a:r>
            <a:r>
              <a:rPr lang="en-US" sz="4400" i="0" u="none" strike="noStrike" cap="none">
                <a:solidFill>
                  <a:srgbClr val="3F3F3F"/>
                </a:solidFill>
                <a:latin typeface="Work Sans Regular"/>
                <a:ea typeface="Work Sans Regular"/>
                <a:cs typeface="Work Sans Regular"/>
                <a:sym typeface="Work Sans Regular"/>
              </a:rPr>
              <a:t>S</a:t>
            </a:r>
            <a:endParaRPr>
              <a:latin typeface="Work Sans Regular"/>
              <a:ea typeface="Work Sans Regular"/>
              <a:cs typeface="Work Sans Regular"/>
              <a:sym typeface="Work Sans Regular"/>
            </a:endParaRPr>
          </a:p>
        </p:txBody>
      </p:sp>
      <p:sp>
        <p:nvSpPr>
          <p:cNvPr id="54" name="Google Shape;54;p2"/>
          <p:cNvSpPr txBox="1"/>
          <p:nvPr/>
        </p:nvSpPr>
        <p:spPr>
          <a:xfrm>
            <a:off x="3568700" y="3783649"/>
            <a:ext cx="8280400" cy="7485447"/>
          </a:xfrm>
          <a:prstGeom prst="rect">
            <a:avLst/>
          </a:prstGeom>
          <a:noFill/>
          <a:ln>
            <a:noFill/>
          </a:ln>
        </p:spPr>
        <p:txBody>
          <a:bodyPr spcFirstLastPara="1" wrap="square" lIns="91425" tIns="45700" rIns="91425" bIns="45700" anchor="t" anchorCtr="0">
            <a:spAutoFit/>
          </a:bodyPr>
          <a:lstStyle/>
          <a:p>
            <a:pPr marL="571500" marR="0" lvl="0" indent="-571500" algn="l" rtl="0">
              <a:lnSpc>
                <a:spcPct val="150000"/>
              </a:lnSpc>
              <a:spcBef>
                <a:spcPts val="0"/>
              </a:spcBef>
              <a:spcAft>
                <a:spcPts val="0"/>
              </a:spcAft>
              <a:buClr>
                <a:srgbClr val="3F3F3F"/>
              </a:buClr>
              <a:buSzPts val="3600"/>
              <a:buFont typeface="Work Sans"/>
              <a:buChar char="•"/>
            </a:pPr>
            <a:r>
              <a:rPr lang="en-US" sz="3600" i="0" u="none" strike="noStrike" cap="none" dirty="0">
                <a:solidFill>
                  <a:srgbClr val="3F3F3F"/>
                </a:solidFill>
                <a:latin typeface="Work Sans"/>
                <a:ea typeface="Work Sans"/>
                <a:cs typeface="Work Sans"/>
                <a:sym typeface="Work Sans"/>
              </a:rPr>
              <a:t>Introduction</a:t>
            </a:r>
            <a:endParaRPr dirty="0">
              <a:latin typeface="Work Sans"/>
              <a:ea typeface="Work Sans"/>
              <a:cs typeface="Work Sans"/>
              <a:sym typeface="Work Sans"/>
            </a:endParaRPr>
          </a:p>
          <a:p>
            <a:pPr marL="0" marR="0" lvl="0" indent="0" algn="l" rtl="0">
              <a:lnSpc>
                <a:spcPct val="150000"/>
              </a:lnSpc>
              <a:spcBef>
                <a:spcPts val="0"/>
              </a:spcBef>
              <a:spcAft>
                <a:spcPts val="0"/>
              </a:spcAft>
              <a:buNone/>
            </a:pPr>
            <a:endParaRPr sz="3600" i="0" u="none" strike="noStrike" cap="none" dirty="0">
              <a:solidFill>
                <a:srgbClr val="3F3F3F"/>
              </a:solidFill>
              <a:latin typeface="Work Sans"/>
              <a:ea typeface="Work Sans"/>
              <a:cs typeface="Work Sans"/>
              <a:sym typeface="Work Sans"/>
            </a:endParaRPr>
          </a:p>
          <a:p>
            <a:pPr marL="571500" marR="0" lvl="0" indent="-571500" algn="l" rtl="0">
              <a:lnSpc>
                <a:spcPct val="150000"/>
              </a:lnSpc>
              <a:spcBef>
                <a:spcPts val="0"/>
              </a:spcBef>
              <a:spcAft>
                <a:spcPts val="0"/>
              </a:spcAft>
              <a:buClr>
                <a:srgbClr val="3F3F3F"/>
              </a:buClr>
              <a:buSzPts val="3600"/>
              <a:buFont typeface="Work Sans"/>
              <a:buChar char="•"/>
            </a:pPr>
            <a:r>
              <a:rPr lang="en-US" sz="3600" i="0" u="none" strike="noStrike" cap="none" dirty="0">
                <a:solidFill>
                  <a:srgbClr val="3F3F3F"/>
                </a:solidFill>
                <a:latin typeface="Work Sans"/>
                <a:ea typeface="Work Sans"/>
                <a:cs typeface="Work Sans"/>
                <a:sym typeface="Work Sans"/>
              </a:rPr>
              <a:t>Objective</a:t>
            </a:r>
            <a:endParaRPr dirty="0">
              <a:latin typeface="Work Sans"/>
              <a:ea typeface="Work Sans"/>
              <a:cs typeface="Work Sans"/>
              <a:sym typeface="Work Sans"/>
            </a:endParaRPr>
          </a:p>
          <a:p>
            <a:pPr marL="0" marR="0" lvl="0" indent="0" algn="l" rtl="0">
              <a:lnSpc>
                <a:spcPct val="150000"/>
              </a:lnSpc>
              <a:spcBef>
                <a:spcPts val="0"/>
              </a:spcBef>
              <a:spcAft>
                <a:spcPts val="0"/>
              </a:spcAft>
              <a:buNone/>
            </a:pPr>
            <a:endParaRPr sz="3600" i="0" u="none" strike="noStrike" cap="none" dirty="0">
              <a:solidFill>
                <a:srgbClr val="3F3F3F"/>
              </a:solidFill>
              <a:latin typeface="Work Sans"/>
              <a:ea typeface="Work Sans"/>
              <a:cs typeface="Work Sans"/>
              <a:sym typeface="Work Sans"/>
            </a:endParaRPr>
          </a:p>
          <a:p>
            <a:pPr marL="571500" marR="0" lvl="0" indent="-571500" algn="l" rtl="0">
              <a:lnSpc>
                <a:spcPct val="150000"/>
              </a:lnSpc>
              <a:spcBef>
                <a:spcPts val="0"/>
              </a:spcBef>
              <a:spcAft>
                <a:spcPts val="0"/>
              </a:spcAft>
              <a:buClr>
                <a:srgbClr val="3F3F3F"/>
              </a:buClr>
              <a:buSzPts val="3600"/>
              <a:buFont typeface="Work Sans"/>
              <a:buChar char="•"/>
            </a:pPr>
            <a:r>
              <a:rPr lang="en-US" sz="3600" i="0" u="none" strike="noStrike" cap="none" dirty="0">
                <a:solidFill>
                  <a:srgbClr val="3F3F3F"/>
                </a:solidFill>
                <a:latin typeface="Work Sans"/>
                <a:ea typeface="Work Sans"/>
                <a:cs typeface="Work Sans"/>
                <a:sym typeface="Work Sans"/>
              </a:rPr>
              <a:t>Progress schedule</a:t>
            </a:r>
            <a:endParaRPr dirty="0">
              <a:latin typeface="Work Sans"/>
              <a:ea typeface="Work Sans"/>
              <a:cs typeface="Work Sans"/>
              <a:sym typeface="Work Sans"/>
            </a:endParaRPr>
          </a:p>
          <a:p>
            <a:pPr marL="0" marR="0" lvl="0" indent="0" algn="l" rtl="0">
              <a:lnSpc>
                <a:spcPct val="150000"/>
              </a:lnSpc>
              <a:spcBef>
                <a:spcPts val="0"/>
              </a:spcBef>
              <a:spcAft>
                <a:spcPts val="0"/>
              </a:spcAft>
              <a:buNone/>
            </a:pPr>
            <a:endParaRPr sz="3600" i="0" u="none" strike="noStrike" cap="none" dirty="0">
              <a:solidFill>
                <a:srgbClr val="3F3F3F"/>
              </a:solidFill>
              <a:latin typeface="Work Sans"/>
              <a:ea typeface="Work Sans"/>
              <a:cs typeface="Work Sans"/>
              <a:sym typeface="Work Sans"/>
            </a:endParaRPr>
          </a:p>
          <a:p>
            <a:pPr marL="571500" marR="0" lvl="0" indent="-571500" algn="l" rtl="0">
              <a:lnSpc>
                <a:spcPct val="150000"/>
              </a:lnSpc>
              <a:spcBef>
                <a:spcPts val="0"/>
              </a:spcBef>
              <a:spcAft>
                <a:spcPts val="0"/>
              </a:spcAft>
              <a:buClr>
                <a:srgbClr val="3F3F3F"/>
              </a:buClr>
              <a:buSzPts val="3600"/>
              <a:buFont typeface="Work Sans"/>
              <a:buChar char="•"/>
            </a:pPr>
            <a:r>
              <a:rPr lang="en-US" sz="3600" i="0" u="none" strike="noStrike" cap="none" dirty="0">
                <a:solidFill>
                  <a:srgbClr val="3F3F3F"/>
                </a:solidFill>
                <a:latin typeface="Work Sans"/>
                <a:ea typeface="Work Sans"/>
                <a:cs typeface="Work Sans"/>
                <a:sym typeface="Work Sans"/>
              </a:rPr>
              <a:t>Designing</a:t>
            </a:r>
            <a:endParaRPr dirty="0">
              <a:latin typeface="Work Sans"/>
              <a:ea typeface="Work Sans"/>
              <a:cs typeface="Work Sans"/>
              <a:sym typeface="Work Sans"/>
            </a:endParaRPr>
          </a:p>
          <a:p>
            <a:pPr marL="571500" marR="0" lvl="0" indent="-342900" algn="l" rtl="0">
              <a:lnSpc>
                <a:spcPct val="150000"/>
              </a:lnSpc>
              <a:spcBef>
                <a:spcPts val="0"/>
              </a:spcBef>
              <a:spcAft>
                <a:spcPts val="0"/>
              </a:spcAft>
              <a:buClr>
                <a:schemeClr val="dk1"/>
              </a:buClr>
              <a:buSzPts val="3600"/>
              <a:buFont typeface="Arial"/>
              <a:buNone/>
            </a:pPr>
            <a:endParaRPr sz="3600" i="0" u="none" strike="noStrike" cap="none" dirty="0">
              <a:solidFill>
                <a:srgbClr val="3F3F3F"/>
              </a:solidFill>
              <a:latin typeface="Work Sans"/>
              <a:ea typeface="Work Sans"/>
              <a:cs typeface="Work Sans"/>
              <a:sym typeface="Work Sans"/>
            </a:endParaRPr>
          </a:p>
          <a:p>
            <a:pPr marL="571500" marR="0" lvl="0" indent="-571500" algn="l" rtl="0">
              <a:lnSpc>
                <a:spcPct val="150000"/>
              </a:lnSpc>
              <a:spcBef>
                <a:spcPts val="0"/>
              </a:spcBef>
              <a:spcAft>
                <a:spcPts val="0"/>
              </a:spcAft>
              <a:buClr>
                <a:srgbClr val="3F3F3F"/>
              </a:buClr>
              <a:buSzPts val="3600"/>
              <a:buFont typeface="Work Sans"/>
              <a:buChar char="•"/>
            </a:pPr>
            <a:r>
              <a:rPr lang="en-US" sz="3600" i="0" u="none" strike="noStrike" cap="none" dirty="0">
                <a:solidFill>
                  <a:srgbClr val="3F3F3F"/>
                </a:solidFill>
                <a:latin typeface="Work Sans"/>
                <a:ea typeface="Work Sans"/>
                <a:cs typeface="Work Sans"/>
                <a:sym typeface="Work Sans"/>
              </a:rPr>
              <a:t>Simulation</a:t>
            </a:r>
            <a:endParaRPr dirty="0">
              <a:latin typeface="Work Sans"/>
              <a:ea typeface="Work Sans"/>
              <a:cs typeface="Work Sans"/>
              <a:sym typeface="Work Sans"/>
            </a:endParaRPr>
          </a:p>
        </p:txBody>
      </p:sp>
      <p:sp>
        <p:nvSpPr>
          <p:cNvPr id="55" name="Google Shape;55;p2"/>
          <p:cNvSpPr txBox="1"/>
          <p:nvPr/>
        </p:nvSpPr>
        <p:spPr>
          <a:xfrm>
            <a:off x="14573250" y="4043392"/>
            <a:ext cx="8469630" cy="6463308"/>
          </a:xfrm>
          <a:prstGeom prst="rect">
            <a:avLst/>
          </a:prstGeom>
          <a:noFill/>
          <a:ln>
            <a:noFill/>
          </a:ln>
        </p:spPr>
        <p:txBody>
          <a:bodyPr spcFirstLastPara="1" wrap="square" lIns="91425" tIns="45700" rIns="91425" bIns="45700" anchor="t" anchorCtr="0">
            <a:spAutoFit/>
          </a:bodyPr>
          <a:lstStyle/>
          <a:p>
            <a:pPr marL="571500" marR="0" lvl="0" indent="-571500" algn="l" rtl="0">
              <a:lnSpc>
                <a:spcPct val="150000"/>
              </a:lnSpc>
              <a:spcBef>
                <a:spcPts val="0"/>
              </a:spcBef>
              <a:spcAft>
                <a:spcPts val="0"/>
              </a:spcAft>
              <a:buClr>
                <a:srgbClr val="3F3F3F"/>
              </a:buClr>
              <a:buSzPts val="3600"/>
              <a:buFont typeface="Work Sans"/>
              <a:buChar char="•"/>
            </a:pPr>
            <a:r>
              <a:rPr lang="en-US" sz="3600" i="0" u="none" strike="noStrike" cap="none">
                <a:solidFill>
                  <a:srgbClr val="3F3F3F"/>
                </a:solidFill>
                <a:latin typeface="Work Sans"/>
                <a:ea typeface="Work Sans"/>
                <a:cs typeface="Work Sans"/>
                <a:sym typeface="Work Sans"/>
              </a:rPr>
              <a:t>Hardware Implementation</a:t>
            </a:r>
            <a:endParaRPr>
              <a:latin typeface="Work Sans"/>
              <a:ea typeface="Work Sans"/>
              <a:cs typeface="Work Sans"/>
              <a:sym typeface="Work Sans"/>
            </a:endParaRPr>
          </a:p>
          <a:p>
            <a:pPr marL="0" marR="0" lvl="0" indent="0" algn="l" rtl="0">
              <a:lnSpc>
                <a:spcPct val="150000"/>
              </a:lnSpc>
              <a:spcBef>
                <a:spcPts val="0"/>
              </a:spcBef>
              <a:spcAft>
                <a:spcPts val="0"/>
              </a:spcAft>
              <a:buNone/>
            </a:pPr>
            <a:endParaRPr sz="3600" i="0" u="none" strike="noStrike" cap="none">
              <a:solidFill>
                <a:srgbClr val="3F3F3F"/>
              </a:solidFill>
              <a:latin typeface="Work Sans"/>
              <a:ea typeface="Work Sans"/>
              <a:cs typeface="Work Sans"/>
              <a:sym typeface="Work Sans"/>
            </a:endParaRPr>
          </a:p>
          <a:p>
            <a:pPr marL="571500" marR="0" lvl="0" indent="-571500" algn="l" rtl="0">
              <a:lnSpc>
                <a:spcPct val="150000"/>
              </a:lnSpc>
              <a:spcBef>
                <a:spcPts val="0"/>
              </a:spcBef>
              <a:spcAft>
                <a:spcPts val="0"/>
              </a:spcAft>
              <a:buClr>
                <a:srgbClr val="3F3F3F"/>
              </a:buClr>
              <a:buSzPts val="3600"/>
              <a:buFont typeface="Work Sans"/>
              <a:buChar char="•"/>
            </a:pPr>
            <a:r>
              <a:rPr lang="en-US" sz="3600" i="0" u="none" strike="noStrike" cap="none">
                <a:solidFill>
                  <a:srgbClr val="3F3F3F"/>
                </a:solidFill>
                <a:latin typeface="Work Sans"/>
                <a:ea typeface="Work Sans"/>
                <a:cs typeface="Work Sans"/>
                <a:sym typeface="Work Sans"/>
              </a:rPr>
              <a:t>Results</a:t>
            </a:r>
            <a:endParaRPr>
              <a:latin typeface="Work Sans"/>
              <a:ea typeface="Work Sans"/>
              <a:cs typeface="Work Sans"/>
              <a:sym typeface="Work Sans"/>
            </a:endParaRPr>
          </a:p>
          <a:p>
            <a:pPr marL="0" marR="0" lvl="0" indent="0" algn="l" rtl="0">
              <a:lnSpc>
                <a:spcPct val="150000"/>
              </a:lnSpc>
              <a:spcBef>
                <a:spcPts val="0"/>
              </a:spcBef>
              <a:spcAft>
                <a:spcPts val="0"/>
              </a:spcAft>
              <a:buNone/>
            </a:pPr>
            <a:endParaRPr sz="3600" i="0" u="none" strike="noStrike" cap="none">
              <a:solidFill>
                <a:srgbClr val="3F3F3F"/>
              </a:solidFill>
              <a:latin typeface="Work Sans"/>
              <a:ea typeface="Work Sans"/>
              <a:cs typeface="Work Sans"/>
              <a:sym typeface="Work Sans"/>
            </a:endParaRPr>
          </a:p>
          <a:p>
            <a:pPr marL="571500" marR="0" lvl="0" indent="-571500" algn="l" rtl="0">
              <a:lnSpc>
                <a:spcPct val="150000"/>
              </a:lnSpc>
              <a:spcBef>
                <a:spcPts val="0"/>
              </a:spcBef>
              <a:spcAft>
                <a:spcPts val="0"/>
              </a:spcAft>
              <a:buClr>
                <a:srgbClr val="3F3F3F"/>
              </a:buClr>
              <a:buSzPts val="3600"/>
              <a:buFont typeface="Work Sans"/>
              <a:buChar char="•"/>
            </a:pPr>
            <a:r>
              <a:rPr lang="en-US" sz="3600" i="0" u="none" strike="noStrike" cap="none">
                <a:solidFill>
                  <a:srgbClr val="3F3F3F"/>
                </a:solidFill>
                <a:latin typeface="Work Sans"/>
                <a:ea typeface="Work Sans"/>
                <a:cs typeface="Work Sans"/>
                <a:sym typeface="Work Sans"/>
              </a:rPr>
              <a:t>References</a:t>
            </a:r>
            <a:endParaRPr>
              <a:latin typeface="Work Sans"/>
              <a:ea typeface="Work Sans"/>
              <a:cs typeface="Work Sans"/>
              <a:sym typeface="Work Sans"/>
            </a:endParaRPr>
          </a:p>
          <a:p>
            <a:pPr marL="571500" marR="0" lvl="0" indent="-342900" algn="l" rtl="0">
              <a:lnSpc>
                <a:spcPct val="150000"/>
              </a:lnSpc>
              <a:spcBef>
                <a:spcPts val="0"/>
              </a:spcBef>
              <a:spcAft>
                <a:spcPts val="0"/>
              </a:spcAft>
              <a:buClr>
                <a:schemeClr val="dk1"/>
              </a:buClr>
              <a:buSzPts val="3600"/>
              <a:buFont typeface="Arial"/>
              <a:buNone/>
            </a:pPr>
            <a:endParaRPr sz="3600" i="0" u="none" strike="noStrike" cap="none">
              <a:solidFill>
                <a:srgbClr val="3F3F3F"/>
              </a:solidFill>
              <a:latin typeface="Work Sans"/>
              <a:ea typeface="Work Sans"/>
              <a:cs typeface="Work Sans"/>
              <a:sym typeface="Work Sans"/>
            </a:endParaRPr>
          </a:p>
          <a:p>
            <a:pPr marL="571500" marR="0" lvl="0" indent="-571500" algn="l" rtl="0">
              <a:lnSpc>
                <a:spcPct val="150000"/>
              </a:lnSpc>
              <a:spcBef>
                <a:spcPts val="0"/>
              </a:spcBef>
              <a:spcAft>
                <a:spcPts val="0"/>
              </a:spcAft>
              <a:buClr>
                <a:srgbClr val="3F3F3F"/>
              </a:buClr>
              <a:buSzPts val="3600"/>
              <a:buFont typeface="Work Sans"/>
              <a:buChar char="•"/>
            </a:pPr>
            <a:r>
              <a:rPr lang="en-US" sz="3600" i="0" u="none" strike="noStrike" cap="none">
                <a:solidFill>
                  <a:srgbClr val="3F3F3F"/>
                </a:solidFill>
                <a:latin typeface="Work Sans"/>
                <a:ea typeface="Work Sans"/>
                <a:cs typeface="Work Sans"/>
                <a:sym typeface="Work Sans"/>
              </a:rPr>
              <a:t>Project Schedule</a:t>
            </a:r>
            <a:endParaRPr>
              <a:latin typeface="Work Sans"/>
              <a:ea typeface="Work Sans"/>
              <a:cs typeface="Work Sans"/>
              <a:sym typeface="Work Sans"/>
            </a:endParaRPr>
          </a:p>
          <a:p>
            <a:pPr marL="0" marR="0" lvl="0" indent="0" algn="l" rtl="0">
              <a:spcBef>
                <a:spcPts val="0"/>
              </a:spcBef>
              <a:spcAft>
                <a:spcPts val="0"/>
              </a:spcAft>
              <a:buNone/>
            </a:pPr>
            <a:endParaRPr sz="3600">
              <a:solidFill>
                <a:schemeClr val="dk1"/>
              </a:solidFill>
              <a:latin typeface="Work Sans"/>
              <a:ea typeface="Work Sans"/>
              <a:cs typeface="Work Sans"/>
              <a:sym typeface="Work Sans"/>
            </a:endParaRPr>
          </a:p>
        </p:txBody>
      </p:sp>
      <p:cxnSp>
        <p:nvCxnSpPr>
          <p:cNvPr id="56" name="Google Shape;56;p2"/>
          <p:cNvCxnSpPr/>
          <p:nvPr/>
        </p:nvCxnSpPr>
        <p:spPr>
          <a:xfrm>
            <a:off x="10514735" y="2446904"/>
            <a:ext cx="2281380" cy="0"/>
          </a:xfrm>
          <a:prstGeom prst="straightConnector1">
            <a:avLst/>
          </a:prstGeom>
          <a:noFill/>
          <a:ln w="38100" cap="flat" cmpd="sng">
            <a:solidFill>
              <a:schemeClr val="accent2"/>
            </a:solidFill>
            <a:prstDash val="solid"/>
            <a:miter lim="800000"/>
            <a:headEnd type="none" w="sm" len="sm"/>
            <a:tailEnd type="none" w="sm" len="sm"/>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3"/>
          <p:cNvSpPr txBox="1"/>
          <p:nvPr/>
        </p:nvSpPr>
        <p:spPr>
          <a:xfrm>
            <a:off x="8222975" y="641854"/>
            <a:ext cx="7401093" cy="1591185"/>
          </a:xfrm>
          <a:prstGeom prst="rect">
            <a:avLst/>
          </a:prstGeom>
          <a:noFill/>
          <a:ln>
            <a:noFill/>
          </a:ln>
        </p:spPr>
        <p:txBody>
          <a:bodyPr spcFirstLastPara="1" wrap="square" lIns="91425" tIns="457200" rIns="91425" bIns="45700" anchor="ctr" anchorCtr="0">
            <a:spAutoFit/>
          </a:bodyPr>
          <a:lstStyle/>
          <a:p>
            <a:pPr marL="0" marR="0" lvl="0" indent="0" algn="ctr" rtl="0">
              <a:lnSpc>
                <a:spcPct val="160454"/>
              </a:lnSpc>
              <a:spcBef>
                <a:spcPts val="0"/>
              </a:spcBef>
              <a:spcAft>
                <a:spcPts val="0"/>
              </a:spcAft>
              <a:buNone/>
            </a:pPr>
            <a:r>
              <a:rPr lang="en-US" sz="4400" dirty="0">
                <a:solidFill>
                  <a:srgbClr val="3F3F3F"/>
                </a:solidFill>
                <a:latin typeface="Work Sans Regular"/>
                <a:sym typeface="Montserrat Thin"/>
              </a:rPr>
              <a:t>I</a:t>
            </a:r>
            <a:r>
              <a:rPr lang="en-US" sz="4400" dirty="0">
                <a:solidFill>
                  <a:srgbClr val="3F3F3F"/>
                </a:solidFill>
                <a:latin typeface="Work Sans Regular"/>
                <a:sym typeface="Work Sans Regular"/>
              </a:rPr>
              <a:t> </a:t>
            </a:r>
            <a:r>
              <a:rPr lang="en-US" sz="4400" dirty="0">
                <a:solidFill>
                  <a:srgbClr val="3F3F3F"/>
                </a:solidFill>
                <a:latin typeface="Work Sans Regular"/>
                <a:ea typeface="Work Sans Regular"/>
                <a:cs typeface="Work Sans Regular"/>
                <a:sym typeface="Work Sans Regular"/>
              </a:rPr>
              <a:t>N T R O D U C T I O N</a:t>
            </a:r>
            <a:endParaRPr sz="4400" dirty="0">
              <a:solidFill>
                <a:srgbClr val="3F3F3F"/>
              </a:solidFill>
              <a:latin typeface="Work Sans Regular"/>
              <a:ea typeface="Work Sans Regular"/>
              <a:cs typeface="Work Sans Regular"/>
              <a:sym typeface="Work Sans Regular"/>
            </a:endParaRPr>
          </a:p>
        </p:txBody>
      </p:sp>
      <p:cxnSp>
        <p:nvCxnSpPr>
          <p:cNvPr id="62" name="Google Shape;62;p3"/>
          <p:cNvCxnSpPr/>
          <p:nvPr/>
        </p:nvCxnSpPr>
        <p:spPr>
          <a:xfrm>
            <a:off x="10782832" y="2446904"/>
            <a:ext cx="2281380" cy="0"/>
          </a:xfrm>
          <a:prstGeom prst="straightConnector1">
            <a:avLst/>
          </a:prstGeom>
          <a:noFill/>
          <a:ln w="38100" cap="flat" cmpd="sng">
            <a:solidFill>
              <a:schemeClr val="accent2"/>
            </a:solidFill>
            <a:prstDash val="solid"/>
            <a:miter lim="800000"/>
            <a:headEnd type="none" w="sm" len="sm"/>
            <a:tailEnd type="none" w="sm" len="sm"/>
          </a:ln>
        </p:spPr>
      </p:cxnSp>
      <p:sp>
        <p:nvSpPr>
          <p:cNvPr id="63" name="Google Shape;63;p3"/>
          <p:cNvSpPr txBox="1"/>
          <p:nvPr/>
        </p:nvSpPr>
        <p:spPr>
          <a:xfrm>
            <a:off x="1746190" y="3933086"/>
            <a:ext cx="21450301" cy="6874064"/>
          </a:xfrm>
          <a:prstGeom prst="rect">
            <a:avLst/>
          </a:prstGeom>
          <a:noFill/>
          <a:ln>
            <a:noFill/>
          </a:ln>
        </p:spPr>
        <p:txBody>
          <a:bodyPr spcFirstLastPara="1" wrap="square" lIns="217475" tIns="108725" rIns="217475" bIns="108725" anchor="t" anchorCtr="0">
            <a:spAutoFit/>
          </a:bodyPr>
          <a:lstStyle/>
          <a:p>
            <a:pPr marL="571500" marR="0" lvl="0" indent="-571500" algn="just" rtl="0">
              <a:lnSpc>
                <a:spcPct val="150000"/>
              </a:lnSpc>
              <a:spcBef>
                <a:spcPts val="0"/>
              </a:spcBef>
              <a:spcAft>
                <a:spcPts val="0"/>
              </a:spcAft>
              <a:buClr>
                <a:srgbClr val="000000"/>
              </a:buClr>
              <a:buSzPts val="3600"/>
              <a:buFont typeface="Work Sans"/>
              <a:buChar char="•"/>
            </a:pPr>
            <a:r>
              <a:rPr lang="en-US" sz="3600">
                <a:solidFill>
                  <a:srgbClr val="3F3F3F"/>
                </a:solidFill>
                <a:latin typeface="Work Sans"/>
                <a:ea typeface="Work Sans"/>
                <a:cs typeface="Work Sans"/>
                <a:sym typeface="Work Sans"/>
              </a:rPr>
              <a:t>In today’s era, enemy warfare is an important factor in any nation’s security. </a:t>
            </a:r>
            <a:endParaRPr sz="3600">
              <a:solidFill>
                <a:srgbClr val="3F3F3F"/>
              </a:solidFill>
              <a:latin typeface="Work Sans"/>
              <a:ea typeface="Work Sans"/>
              <a:cs typeface="Work Sans"/>
              <a:sym typeface="Work Sans"/>
            </a:endParaRPr>
          </a:p>
          <a:p>
            <a:pPr marL="571500" marR="0" lvl="0" indent="-571500" algn="just" rtl="0">
              <a:lnSpc>
                <a:spcPct val="150000"/>
              </a:lnSpc>
              <a:spcBef>
                <a:spcPts val="2400"/>
              </a:spcBef>
              <a:spcAft>
                <a:spcPts val="0"/>
              </a:spcAft>
              <a:buClr>
                <a:srgbClr val="000000"/>
              </a:buClr>
              <a:buSzPts val="3600"/>
              <a:buFont typeface="Work Sans"/>
              <a:buChar char="•"/>
            </a:pPr>
            <a:r>
              <a:rPr lang="en-US" sz="3600">
                <a:solidFill>
                  <a:srgbClr val="3F3F3F"/>
                </a:solidFill>
                <a:latin typeface="Work Sans"/>
                <a:ea typeface="Work Sans"/>
                <a:cs typeface="Work Sans"/>
                <a:sym typeface="Work Sans"/>
              </a:rPr>
              <a:t>The national security mainly depends on </a:t>
            </a:r>
            <a:r>
              <a:rPr lang="en-US" sz="3600">
                <a:solidFill>
                  <a:srgbClr val="DB3F00"/>
                </a:solidFill>
                <a:latin typeface="Work Sans"/>
                <a:ea typeface="Work Sans"/>
                <a:cs typeface="Work Sans"/>
                <a:sym typeface="Work Sans"/>
              </a:rPr>
              <a:t>Army</a:t>
            </a:r>
            <a:r>
              <a:rPr lang="en-US" sz="3600">
                <a:solidFill>
                  <a:srgbClr val="3F3F3F"/>
                </a:solidFill>
                <a:latin typeface="Work Sans"/>
                <a:ea typeface="Work Sans"/>
                <a:cs typeface="Work Sans"/>
                <a:sym typeface="Work Sans"/>
              </a:rPr>
              <a:t>, </a:t>
            </a:r>
            <a:r>
              <a:rPr lang="en-US" sz="3600">
                <a:solidFill>
                  <a:srgbClr val="DB3F00"/>
                </a:solidFill>
                <a:latin typeface="Work Sans"/>
                <a:ea typeface="Work Sans"/>
                <a:cs typeface="Work Sans"/>
                <a:sym typeface="Work Sans"/>
              </a:rPr>
              <a:t>Navy</a:t>
            </a:r>
            <a:r>
              <a:rPr lang="en-US" sz="3600">
                <a:solidFill>
                  <a:srgbClr val="3F3F3F"/>
                </a:solidFill>
                <a:latin typeface="Work Sans"/>
                <a:ea typeface="Work Sans"/>
                <a:cs typeface="Work Sans"/>
                <a:sym typeface="Work Sans"/>
              </a:rPr>
              <a:t> and </a:t>
            </a:r>
            <a:r>
              <a:rPr lang="en-US" sz="3600">
                <a:solidFill>
                  <a:srgbClr val="DB3F00"/>
                </a:solidFill>
                <a:latin typeface="Work Sans"/>
                <a:ea typeface="Work Sans"/>
                <a:cs typeface="Work Sans"/>
                <a:sym typeface="Work Sans"/>
              </a:rPr>
              <a:t>Air-Force</a:t>
            </a:r>
            <a:r>
              <a:rPr lang="en-US" sz="3600">
                <a:solidFill>
                  <a:srgbClr val="3F3F3F"/>
                </a:solidFill>
                <a:latin typeface="Work Sans"/>
                <a:ea typeface="Work Sans"/>
                <a:cs typeface="Work Sans"/>
                <a:sym typeface="Work Sans"/>
              </a:rPr>
              <a:t>. The important and vital role is played by the soldiers. </a:t>
            </a:r>
            <a:endParaRPr sz="3600">
              <a:solidFill>
                <a:srgbClr val="3F3F3F"/>
              </a:solidFill>
              <a:latin typeface="Work Sans"/>
              <a:ea typeface="Work Sans"/>
              <a:cs typeface="Work Sans"/>
              <a:sym typeface="Work Sans"/>
            </a:endParaRPr>
          </a:p>
          <a:p>
            <a:pPr marL="571500" marR="0" lvl="0" indent="-571500" algn="just" rtl="0">
              <a:lnSpc>
                <a:spcPct val="150000"/>
              </a:lnSpc>
              <a:spcBef>
                <a:spcPts val="2400"/>
              </a:spcBef>
              <a:spcAft>
                <a:spcPts val="0"/>
              </a:spcAft>
              <a:buClr>
                <a:srgbClr val="000000"/>
              </a:buClr>
              <a:buSzPts val="3600"/>
              <a:buFont typeface="Work Sans"/>
              <a:buChar char="•"/>
            </a:pPr>
            <a:r>
              <a:rPr lang="en-US" sz="3600">
                <a:solidFill>
                  <a:srgbClr val="3F3F3F"/>
                </a:solidFill>
                <a:latin typeface="Work Sans"/>
                <a:ea typeface="Work Sans"/>
                <a:cs typeface="Work Sans"/>
                <a:sym typeface="Work Sans"/>
              </a:rPr>
              <a:t>So, to support this technological idea, in this project I have come up with a system which will track soldiers position as well as give their health status during a operation/mission. </a:t>
            </a:r>
            <a:endParaRPr sz="3600">
              <a:solidFill>
                <a:srgbClr val="3F3F3F"/>
              </a:solidFill>
              <a:latin typeface="Work Sans"/>
              <a:ea typeface="Work Sans"/>
              <a:cs typeface="Work Sans"/>
              <a:sym typeface="Work Sans"/>
            </a:endParaRPr>
          </a:p>
          <a:p>
            <a:pPr marL="571500" marR="0" lvl="0" indent="-571500" algn="just" rtl="0">
              <a:lnSpc>
                <a:spcPct val="150000"/>
              </a:lnSpc>
              <a:spcBef>
                <a:spcPts val="2400"/>
              </a:spcBef>
              <a:spcAft>
                <a:spcPts val="0"/>
              </a:spcAft>
              <a:buClr>
                <a:srgbClr val="000000"/>
              </a:buClr>
              <a:buSzPts val="3600"/>
              <a:buFont typeface="Work Sans"/>
              <a:buChar char="•"/>
            </a:pPr>
            <a:r>
              <a:rPr lang="en-US" sz="3600">
                <a:solidFill>
                  <a:srgbClr val="3F3F3F"/>
                </a:solidFill>
                <a:latin typeface="Work Sans"/>
                <a:ea typeface="Work Sans"/>
                <a:cs typeface="Work Sans"/>
                <a:sym typeface="Work Sans"/>
              </a:rPr>
              <a:t>This system in particular will be useful for individuals, who involve in missions or in special operations.</a:t>
            </a:r>
            <a:endParaRPr sz="3600">
              <a:solidFill>
                <a:srgbClr val="3F3F3F"/>
              </a:solidFill>
              <a:latin typeface="Work Sans"/>
              <a:ea typeface="Work Sans"/>
              <a:cs typeface="Work Sans"/>
              <a:sym typeface="Work Sa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4"/>
          <p:cNvSpPr txBox="1"/>
          <p:nvPr/>
        </p:nvSpPr>
        <p:spPr>
          <a:xfrm>
            <a:off x="9439725" y="2047869"/>
            <a:ext cx="4842300" cy="957900"/>
          </a:xfrm>
          <a:prstGeom prst="rect">
            <a:avLst/>
          </a:prstGeom>
          <a:noFill/>
          <a:ln>
            <a:noFill/>
          </a:ln>
        </p:spPr>
        <p:txBody>
          <a:bodyPr spcFirstLastPara="1" wrap="square" lIns="91425" tIns="457200" rIns="91425" bIns="45700" anchor="ctr" anchorCtr="0">
            <a:spAutoFit/>
          </a:bodyPr>
          <a:lstStyle/>
          <a:p>
            <a:pPr marL="0" marR="0" lvl="0" indent="0" algn="ctr" rtl="0">
              <a:lnSpc>
                <a:spcPct val="160454"/>
              </a:lnSpc>
              <a:spcBef>
                <a:spcPts val="0"/>
              </a:spcBef>
              <a:spcAft>
                <a:spcPts val="0"/>
              </a:spcAft>
              <a:buNone/>
            </a:pPr>
            <a:r>
              <a:rPr lang="en-US" sz="4400" dirty="0">
                <a:solidFill>
                  <a:srgbClr val="3F3F3F"/>
                </a:solidFill>
                <a:latin typeface="Work Sans Regular"/>
                <a:ea typeface="Work Sans Regular"/>
                <a:cs typeface="Work Sans Regular"/>
                <a:sym typeface="Work Sans Regular"/>
              </a:rPr>
              <a:t>O B J E C T I V E</a:t>
            </a:r>
            <a:endParaRPr dirty="0"/>
          </a:p>
        </p:txBody>
      </p:sp>
      <p:cxnSp>
        <p:nvCxnSpPr>
          <p:cNvPr id="69" name="Google Shape;69;p4"/>
          <p:cNvCxnSpPr/>
          <p:nvPr/>
        </p:nvCxnSpPr>
        <p:spPr>
          <a:xfrm>
            <a:off x="10720185" y="3532754"/>
            <a:ext cx="2281380" cy="0"/>
          </a:xfrm>
          <a:prstGeom prst="straightConnector1">
            <a:avLst/>
          </a:prstGeom>
          <a:noFill/>
          <a:ln w="38100" cap="flat" cmpd="sng">
            <a:solidFill>
              <a:schemeClr val="accent2"/>
            </a:solidFill>
            <a:prstDash val="solid"/>
            <a:miter lim="800000"/>
            <a:headEnd type="none" w="sm" len="sm"/>
            <a:tailEnd type="none" w="sm" len="sm"/>
          </a:ln>
        </p:spPr>
      </p:cxnSp>
      <p:sp>
        <p:nvSpPr>
          <p:cNvPr id="70" name="Google Shape;70;p4"/>
          <p:cNvSpPr txBox="1"/>
          <p:nvPr/>
        </p:nvSpPr>
        <p:spPr>
          <a:xfrm>
            <a:off x="1463675" y="5544626"/>
            <a:ext cx="21450301" cy="2626748"/>
          </a:xfrm>
          <a:prstGeom prst="rect">
            <a:avLst/>
          </a:prstGeom>
          <a:noFill/>
          <a:ln>
            <a:noFill/>
          </a:ln>
        </p:spPr>
        <p:txBody>
          <a:bodyPr spcFirstLastPara="1" wrap="square" lIns="217475" tIns="108725" rIns="217475" bIns="108725" anchor="t" anchorCtr="0">
            <a:spAutoFit/>
          </a:bodyPr>
          <a:lstStyle/>
          <a:p>
            <a:pPr marL="628650" marR="0" lvl="0" indent="-628650" algn="l" rtl="0">
              <a:lnSpc>
                <a:spcPct val="150000"/>
              </a:lnSpc>
              <a:spcBef>
                <a:spcPts val="0"/>
              </a:spcBef>
              <a:spcAft>
                <a:spcPts val="0"/>
              </a:spcAft>
              <a:buClr>
                <a:srgbClr val="000000"/>
              </a:buClr>
              <a:buSzPts val="3600"/>
              <a:buFont typeface="Work Sans"/>
              <a:buChar char="•"/>
            </a:pPr>
            <a:r>
              <a:rPr lang="en-US" sz="3600">
                <a:solidFill>
                  <a:srgbClr val="3F3F3F"/>
                </a:solidFill>
                <a:latin typeface="Work Sans"/>
                <a:ea typeface="Work Sans"/>
                <a:cs typeface="Work Sans"/>
                <a:sym typeface="Work Sans"/>
              </a:rPr>
              <a:t>To track the location and monitor the health of the soldier in real time, who get lost and injured in the battlefield, and also to minimize the time of search and rescue operation efforts of army control unit.</a:t>
            </a:r>
            <a:endParaRPr sz="3600">
              <a:solidFill>
                <a:srgbClr val="3F3F3F"/>
              </a:solidFill>
              <a:latin typeface="Work Sans"/>
              <a:ea typeface="Work Sans"/>
              <a:cs typeface="Work Sans"/>
              <a:sym typeface="Work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5"/>
          <p:cNvSpPr txBox="1"/>
          <p:nvPr/>
        </p:nvSpPr>
        <p:spPr>
          <a:xfrm>
            <a:off x="8209789" y="1033636"/>
            <a:ext cx="7253100" cy="957900"/>
          </a:xfrm>
          <a:prstGeom prst="rect">
            <a:avLst/>
          </a:prstGeom>
          <a:noFill/>
          <a:ln>
            <a:noFill/>
          </a:ln>
        </p:spPr>
        <p:txBody>
          <a:bodyPr spcFirstLastPara="1" wrap="square" lIns="91425" tIns="45700" rIns="91425" bIns="45700" anchor="t" anchorCtr="0">
            <a:spAutoFit/>
          </a:bodyPr>
          <a:lstStyle/>
          <a:p>
            <a:pPr marL="0" marR="0" lvl="0" indent="0" algn="ctr" rtl="0">
              <a:lnSpc>
                <a:spcPct val="160454"/>
              </a:lnSpc>
              <a:spcBef>
                <a:spcPts val="0"/>
              </a:spcBef>
              <a:spcAft>
                <a:spcPts val="0"/>
              </a:spcAft>
              <a:buNone/>
            </a:pPr>
            <a:r>
              <a:rPr lang="en-US" sz="4400" dirty="0">
                <a:solidFill>
                  <a:srgbClr val="3F3F3F"/>
                </a:solidFill>
                <a:latin typeface="Work Sans Regular"/>
                <a:ea typeface="Work Sans Regular"/>
                <a:cs typeface="Work Sans Regular"/>
                <a:sym typeface="Work Sans Regular"/>
              </a:rPr>
              <a:t>A P </a:t>
            </a:r>
            <a:r>
              <a:rPr lang="en-US" sz="4400" dirty="0" err="1">
                <a:solidFill>
                  <a:srgbClr val="3F3F3F"/>
                </a:solidFill>
                <a:latin typeface="Work Sans Regular"/>
                <a:ea typeface="Work Sans Regular"/>
                <a:cs typeface="Work Sans Regular"/>
                <a:sym typeface="Work Sans Regular"/>
              </a:rPr>
              <a:t>P</a:t>
            </a:r>
            <a:r>
              <a:rPr lang="en-US" sz="4400" dirty="0">
                <a:solidFill>
                  <a:srgbClr val="3F3F3F"/>
                </a:solidFill>
                <a:latin typeface="Work Sans Regular"/>
                <a:ea typeface="Work Sans Regular"/>
                <a:cs typeface="Work Sans Regular"/>
                <a:sym typeface="Work Sans Regular"/>
              </a:rPr>
              <a:t> L I C A T I O N S</a:t>
            </a:r>
            <a:endParaRPr dirty="0"/>
          </a:p>
        </p:txBody>
      </p:sp>
      <p:cxnSp>
        <p:nvCxnSpPr>
          <p:cNvPr id="76" name="Google Shape;76;p5"/>
          <p:cNvCxnSpPr/>
          <p:nvPr/>
        </p:nvCxnSpPr>
        <p:spPr>
          <a:xfrm>
            <a:off x="10695649" y="2341108"/>
            <a:ext cx="2281380" cy="0"/>
          </a:xfrm>
          <a:prstGeom prst="straightConnector1">
            <a:avLst/>
          </a:prstGeom>
          <a:noFill/>
          <a:ln w="38100" cap="flat" cmpd="sng">
            <a:solidFill>
              <a:schemeClr val="accent2"/>
            </a:solidFill>
            <a:prstDash val="solid"/>
            <a:miter lim="800000"/>
            <a:headEnd type="none" w="sm" len="sm"/>
            <a:tailEnd type="none" w="sm" len="sm"/>
          </a:ln>
        </p:spPr>
      </p:cxnSp>
      <p:sp>
        <p:nvSpPr>
          <p:cNvPr id="77" name="Google Shape;77;p5"/>
          <p:cNvSpPr txBox="1"/>
          <p:nvPr/>
        </p:nvSpPr>
        <p:spPr>
          <a:xfrm>
            <a:off x="1974800" y="5129151"/>
            <a:ext cx="20466000" cy="17646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3400">
                <a:solidFill>
                  <a:srgbClr val="3F3F3F"/>
                </a:solidFill>
                <a:latin typeface="Work Sans"/>
                <a:ea typeface="Work Sans"/>
                <a:cs typeface="Work Sans"/>
                <a:sym typeface="Work Sans"/>
              </a:rPr>
              <a:t>The project can be implemented in battlefield or high altitude areas where health and location of soldiers is the most basic information which should be known to the control room.</a:t>
            </a:r>
            <a:endParaRPr sz="3400">
              <a:solidFill>
                <a:srgbClr val="3F3F3F"/>
              </a:solidFill>
              <a:latin typeface="Work Sans"/>
              <a:ea typeface="Work Sans"/>
              <a:cs typeface="Work Sans"/>
              <a:sym typeface="Work Sans"/>
            </a:endParaRPr>
          </a:p>
        </p:txBody>
      </p:sp>
      <p:sp>
        <p:nvSpPr>
          <p:cNvPr id="78" name="Google Shape;78;p5"/>
          <p:cNvSpPr txBox="1"/>
          <p:nvPr/>
        </p:nvSpPr>
        <p:spPr>
          <a:xfrm>
            <a:off x="1974800" y="9192354"/>
            <a:ext cx="20466000" cy="17646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3400">
                <a:solidFill>
                  <a:srgbClr val="3F3F3F"/>
                </a:solidFill>
                <a:latin typeface="Work Sans"/>
                <a:ea typeface="Work Sans"/>
                <a:cs typeface="Work Sans"/>
                <a:sym typeface="Work Sans"/>
              </a:rPr>
              <a:t>This project can also be utilized by individuals who work in remote areas or high altitudes wherein the most basic information should be known to someone dear to them or their guardian’s.  </a:t>
            </a:r>
            <a:endParaRPr sz="3400">
              <a:solidFill>
                <a:srgbClr val="3F3F3F"/>
              </a:solidFill>
              <a:latin typeface="Work Sans"/>
              <a:ea typeface="Work Sans"/>
              <a:cs typeface="Work Sans"/>
              <a:sym typeface="Work Sans"/>
            </a:endParaRPr>
          </a:p>
        </p:txBody>
      </p:sp>
      <p:sp>
        <p:nvSpPr>
          <p:cNvPr id="79" name="Google Shape;79;p5"/>
          <p:cNvSpPr txBox="1"/>
          <p:nvPr/>
        </p:nvSpPr>
        <p:spPr>
          <a:xfrm>
            <a:off x="1974790" y="4472723"/>
            <a:ext cx="6187585" cy="55399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000">
                <a:solidFill>
                  <a:srgbClr val="FE7E49"/>
                </a:solidFill>
                <a:latin typeface="Work Sans Regular"/>
                <a:ea typeface="Work Sans Regular"/>
                <a:cs typeface="Work Sans Regular"/>
                <a:sym typeface="Work Sans Regular"/>
              </a:rPr>
              <a:t>D E F E N C E  F O R C E S</a:t>
            </a:r>
            <a:endParaRPr sz="3000">
              <a:solidFill>
                <a:srgbClr val="FE7E49"/>
              </a:solidFill>
              <a:latin typeface="Work Sans Regular"/>
              <a:ea typeface="Work Sans Regular"/>
              <a:cs typeface="Work Sans Regular"/>
              <a:sym typeface="Work Sans Regular"/>
            </a:endParaRPr>
          </a:p>
        </p:txBody>
      </p:sp>
      <p:sp>
        <p:nvSpPr>
          <p:cNvPr id="80" name="Google Shape;80;p5"/>
          <p:cNvSpPr txBox="1"/>
          <p:nvPr/>
        </p:nvSpPr>
        <p:spPr>
          <a:xfrm>
            <a:off x="1974790" y="8550795"/>
            <a:ext cx="7253081" cy="55399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000">
                <a:solidFill>
                  <a:srgbClr val="FE7E49"/>
                </a:solidFill>
                <a:latin typeface="Work Sans Regular"/>
                <a:ea typeface="Work Sans Regular"/>
                <a:cs typeface="Work Sans Regular"/>
                <a:sym typeface="Work Sans Regular"/>
              </a:rPr>
              <a:t>C I V I L I A N S</a:t>
            </a:r>
            <a:endParaRPr sz="3000">
              <a:solidFill>
                <a:srgbClr val="FE7E49"/>
              </a:solidFill>
              <a:latin typeface="Work Sans Regular"/>
              <a:ea typeface="Work Sans Regular"/>
              <a:cs typeface="Work Sans Regular"/>
              <a:sym typeface="Work Sans Regul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6"/>
          <p:cNvSpPr txBox="1"/>
          <p:nvPr/>
        </p:nvSpPr>
        <p:spPr>
          <a:xfrm>
            <a:off x="1296149" y="9537250"/>
            <a:ext cx="2730300" cy="400200"/>
          </a:xfrm>
          <a:prstGeom prst="rect">
            <a:avLst/>
          </a:prstGeom>
          <a:noFill/>
          <a:ln>
            <a:noFill/>
          </a:ln>
        </p:spPr>
        <p:txBody>
          <a:bodyPr spcFirstLastPara="1" wrap="square" lIns="91425" tIns="45700" rIns="91425" bIns="45700" anchor="ctr" anchorCtr="0">
            <a:spAutoFit/>
          </a:bodyPr>
          <a:lstStyle/>
          <a:p>
            <a:pPr marL="0" marR="0" lvl="0" indent="0" algn="r" rtl="0">
              <a:spcBef>
                <a:spcPts val="0"/>
              </a:spcBef>
              <a:spcAft>
                <a:spcPts val="0"/>
              </a:spcAft>
              <a:buNone/>
            </a:pPr>
            <a:r>
              <a:rPr lang="en-US" sz="2000">
                <a:solidFill>
                  <a:schemeClr val="dk1"/>
                </a:solidFill>
                <a:latin typeface="Work Sans Regular"/>
                <a:ea typeface="Work Sans Regular"/>
                <a:cs typeface="Work Sans Regular"/>
                <a:sym typeface="Work Sans Regular"/>
              </a:rPr>
              <a:t>OCTOBER 03, 2020</a:t>
            </a:r>
            <a:endParaRPr>
              <a:latin typeface="Work Sans Regular"/>
              <a:ea typeface="Work Sans Regular"/>
              <a:cs typeface="Work Sans Regular"/>
              <a:sym typeface="Work Sans Regular"/>
            </a:endParaRPr>
          </a:p>
        </p:txBody>
      </p:sp>
      <p:sp>
        <p:nvSpPr>
          <p:cNvPr id="87" name="Google Shape;87;p6"/>
          <p:cNvSpPr txBox="1"/>
          <p:nvPr/>
        </p:nvSpPr>
        <p:spPr>
          <a:xfrm>
            <a:off x="4547428" y="10099378"/>
            <a:ext cx="17732709" cy="511873"/>
          </a:xfrm>
          <a:prstGeom prst="rect">
            <a:avLst/>
          </a:prstGeom>
          <a:noFill/>
          <a:ln>
            <a:noFill/>
          </a:ln>
        </p:spPr>
        <p:txBody>
          <a:bodyPr spcFirstLastPara="1" wrap="square" lIns="217475" tIns="108725" rIns="217475" bIns="108725" anchor="t" anchorCtr="0">
            <a:spAutoFit/>
          </a:bodyPr>
          <a:lstStyle/>
          <a:p>
            <a:pPr marL="0" marR="0" lvl="0" indent="0" algn="just" rtl="0">
              <a:lnSpc>
                <a:spcPct val="120000"/>
              </a:lnSpc>
              <a:spcBef>
                <a:spcPts val="0"/>
              </a:spcBef>
              <a:spcAft>
                <a:spcPts val="0"/>
              </a:spcAft>
              <a:buClr>
                <a:schemeClr val="dk1"/>
              </a:buClr>
              <a:buSzPts val="1700"/>
              <a:buFont typeface="Arial"/>
              <a:buNone/>
            </a:pPr>
            <a:r>
              <a:rPr lang="en-US" sz="1800" dirty="0">
                <a:solidFill>
                  <a:schemeClr val="dk1"/>
                </a:solidFill>
                <a:latin typeface="Source Sans Pro"/>
                <a:ea typeface="Source Sans Pro"/>
                <a:cs typeface="Source Sans Pro"/>
                <a:sym typeface="Source Sans Pro"/>
              </a:rPr>
              <a:t>Implementing the first part/section of the project with hardware components acquired.</a:t>
            </a:r>
            <a:endParaRPr sz="1500" dirty="0"/>
          </a:p>
        </p:txBody>
      </p:sp>
      <p:sp>
        <p:nvSpPr>
          <p:cNvPr id="88" name="Google Shape;88;p6"/>
          <p:cNvSpPr txBox="1"/>
          <p:nvPr/>
        </p:nvSpPr>
        <p:spPr>
          <a:xfrm>
            <a:off x="4696298" y="9460325"/>
            <a:ext cx="11743200" cy="5541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600">
                <a:solidFill>
                  <a:srgbClr val="FE7E49"/>
                </a:solidFill>
                <a:latin typeface="Work Sans Regular"/>
                <a:ea typeface="Work Sans Regular"/>
                <a:cs typeface="Work Sans Regular"/>
                <a:sym typeface="Work Sans Regular"/>
              </a:rPr>
              <a:t>H A R D W A R E  I M P L E M E N T A T I O N</a:t>
            </a:r>
            <a:endParaRPr sz="3600">
              <a:solidFill>
                <a:srgbClr val="FE7E49"/>
              </a:solidFill>
              <a:latin typeface="Work Sans Regular"/>
              <a:ea typeface="Work Sans Regular"/>
              <a:cs typeface="Work Sans Regular"/>
              <a:sym typeface="Work Sans Regular"/>
            </a:endParaRPr>
          </a:p>
        </p:txBody>
      </p:sp>
      <p:sp>
        <p:nvSpPr>
          <p:cNvPr id="89" name="Google Shape;89;p6"/>
          <p:cNvSpPr txBox="1"/>
          <p:nvPr/>
        </p:nvSpPr>
        <p:spPr>
          <a:xfrm>
            <a:off x="1289350" y="3963875"/>
            <a:ext cx="3050400" cy="400200"/>
          </a:xfrm>
          <a:prstGeom prst="rect">
            <a:avLst/>
          </a:prstGeom>
          <a:noFill/>
          <a:ln>
            <a:noFill/>
          </a:ln>
        </p:spPr>
        <p:txBody>
          <a:bodyPr spcFirstLastPara="1" wrap="square" lIns="91425" tIns="45700" rIns="91425" bIns="45700" anchor="ctr" anchorCtr="0">
            <a:spAutoFit/>
          </a:bodyPr>
          <a:lstStyle/>
          <a:p>
            <a:pPr marL="0" marR="0" lvl="0" indent="0" algn="ctr" rtl="0">
              <a:spcBef>
                <a:spcPts val="0"/>
              </a:spcBef>
              <a:spcAft>
                <a:spcPts val="0"/>
              </a:spcAft>
              <a:buNone/>
            </a:pPr>
            <a:r>
              <a:rPr lang="en-US" sz="2000">
                <a:solidFill>
                  <a:schemeClr val="dk1"/>
                </a:solidFill>
                <a:latin typeface="Work Sans Regular"/>
                <a:ea typeface="Work Sans Regular"/>
                <a:cs typeface="Work Sans Regular"/>
                <a:sym typeface="Work Sans Regular"/>
              </a:rPr>
              <a:t>SEPTEMBER 24, 2020</a:t>
            </a:r>
            <a:endParaRPr>
              <a:latin typeface="Work Sans Regular"/>
              <a:ea typeface="Work Sans Regular"/>
              <a:cs typeface="Work Sans Regular"/>
              <a:sym typeface="Work Sans Regular"/>
            </a:endParaRPr>
          </a:p>
        </p:txBody>
      </p:sp>
      <p:sp>
        <p:nvSpPr>
          <p:cNvPr id="90" name="Google Shape;90;p6"/>
          <p:cNvSpPr txBox="1"/>
          <p:nvPr/>
        </p:nvSpPr>
        <p:spPr>
          <a:xfrm>
            <a:off x="4547428" y="4525994"/>
            <a:ext cx="17732709" cy="540023"/>
          </a:xfrm>
          <a:prstGeom prst="rect">
            <a:avLst/>
          </a:prstGeom>
          <a:noFill/>
          <a:ln>
            <a:noFill/>
          </a:ln>
        </p:spPr>
        <p:txBody>
          <a:bodyPr spcFirstLastPara="1" wrap="square" lIns="217475" tIns="108725" rIns="217475" bIns="108725" anchor="t" anchorCtr="0">
            <a:spAutoFit/>
          </a:bodyPr>
          <a:lstStyle/>
          <a:p>
            <a:pPr marL="0" marR="0" lvl="0" indent="0" algn="l" rtl="0">
              <a:lnSpc>
                <a:spcPct val="155882"/>
              </a:lnSpc>
              <a:spcBef>
                <a:spcPts val="0"/>
              </a:spcBef>
              <a:spcAft>
                <a:spcPts val="0"/>
              </a:spcAft>
              <a:buClr>
                <a:schemeClr val="dk1"/>
              </a:buClr>
              <a:buSzPts val="1700"/>
              <a:buFont typeface="Arial"/>
              <a:buNone/>
            </a:pPr>
            <a:r>
              <a:rPr lang="en-US" sz="1800">
                <a:solidFill>
                  <a:schemeClr val="dk1"/>
                </a:solidFill>
                <a:latin typeface="Source Sans Pro"/>
                <a:ea typeface="Source Sans Pro"/>
                <a:cs typeface="Source Sans Pro"/>
                <a:sym typeface="Source Sans Pro"/>
              </a:rPr>
              <a:t>Designing of the model based on the objective.</a:t>
            </a:r>
            <a:endParaRPr sz="1800">
              <a:solidFill>
                <a:schemeClr val="dk1"/>
              </a:solidFill>
              <a:latin typeface="Source Sans Pro"/>
              <a:ea typeface="Source Sans Pro"/>
              <a:cs typeface="Source Sans Pro"/>
              <a:sym typeface="Source Sans Pro"/>
            </a:endParaRPr>
          </a:p>
        </p:txBody>
      </p:sp>
      <p:sp>
        <p:nvSpPr>
          <p:cNvPr id="91" name="Google Shape;91;p6"/>
          <p:cNvSpPr txBox="1"/>
          <p:nvPr/>
        </p:nvSpPr>
        <p:spPr>
          <a:xfrm>
            <a:off x="4696301" y="3886925"/>
            <a:ext cx="6829200" cy="5541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300">
                <a:solidFill>
                  <a:srgbClr val="3F3F3F"/>
                </a:solidFill>
                <a:latin typeface="Work Sans Regular"/>
                <a:ea typeface="Work Sans Regular"/>
                <a:cs typeface="Work Sans Regular"/>
                <a:sym typeface="Work Sans Regular"/>
              </a:rPr>
              <a:t>D E S I G N I N G</a:t>
            </a:r>
            <a:endParaRPr sz="1100"/>
          </a:p>
        </p:txBody>
      </p:sp>
      <p:sp>
        <p:nvSpPr>
          <p:cNvPr id="92" name="Google Shape;92;p6"/>
          <p:cNvSpPr txBox="1"/>
          <p:nvPr/>
        </p:nvSpPr>
        <p:spPr>
          <a:xfrm>
            <a:off x="1096199" y="6729375"/>
            <a:ext cx="2930400" cy="400200"/>
          </a:xfrm>
          <a:prstGeom prst="rect">
            <a:avLst/>
          </a:prstGeom>
          <a:noFill/>
          <a:ln>
            <a:noFill/>
          </a:ln>
        </p:spPr>
        <p:txBody>
          <a:bodyPr spcFirstLastPara="1" wrap="square" lIns="91425" tIns="45700" rIns="91425" bIns="45700" anchor="ctr" anchorCtr="0">
            <a:spAutoFit/>
          </a:bodyPr>
          <a:lstStyle/>
          <a:p>
            <a:pPr marL="0" marR="0" lvl="0" indent="0" algn="r" rtl="0">
              <a:spcBef>
                <a:spcPts val="0"/>
              </a:spcBef>
              <a:spcAft>
                <a:spcPts val="0"/>
              </a:spcAft>
              <a:buNone/>
            </a:pPr>
            <a:r>
              <a:rPr lang="en-US" sz="2000">
                <a:solidFill>
                  <a:schemeClr val="dk1"/>
                </a:solidFill>
                <a:latin typeface="Work Sans Regular"/>
                <a:ea typeface="Work Sans Regular"/>
                <a:cs typeface="Work Sans Regular"/>
                <a:sym typeface="Work Sans Regular"/>
              </a:rPr>
              <a:t>SEPTEMBER 28, 2020</a:t>
            </a:r>
            <a:endParaRPr>
              <a:latin typeface="Work Sans Regular"/>
              <a:ea typeface="Work Sans Regular"/>
              <a:cs typeface="Work Sans Regular"/>
              <a:sym typeface="Work Sans Regular"/>
            </a:endParaRPr>
          </a:p>
        </p:txBody>
      </p:sp>
      <p:sp>
        <p:nvSpPr>
          <p:cNvPr id="93" name="Google Shape;93;p6"/>
          <p:cNvSpPr txBox="1"/>
          <p:nvPr/>
        </p:nvSpPr>
        <p:spPr>
          <a:xfrm>
            <a:off x="4547428" y="7291497"/>
            <a:ext cx="17732709" cy="511873"/>
          </a:xfrm>
          <a:prstGeom prst="rect">
            <a:avLst/>
          </a:prstGeom>
          <a:noFill/>
          <a:ln>
            <a:noFill/>
          </a:ln>
        </p:spPr>
        <p:txBody>
          <a:bodyPr spcFirstLastPara="1" wrap="square" lIns="217475" tIns="108725" rIns="217475" bIns="108725" anchor="t" anchorCtr="0">
            <a:spAutoFit/>
          </a:bodyPr>
          <a:lstStyle/>
          <a:p>
            <a:pPr marL="0" marR="0" lvl="0" indent="0" algn="just" rtl="0">
              <a:lnSpc>
                <a:spcPct val="120000"/>
              </a:lnSpc>
              <a:spcBef>
                <a:spcPts val="0"/>
              </a:spcBef>
              <a:spcAft>
                <a:spcPts val="0"/>
              </a:spcAft>
              <a:buClr>
                <a:schemeClr val="dk1"/>
              </a:buClr>
              <a:buSzPts val="1700"/>
              <a:buFont typeface="Arial"/>
              <a:buNone/>
            </a:pPr>
            <a:r>
              <a:rPr lang="en-US" sz="1800">
                <a:solidFill>
                  <a:schemeClr val="dk1"/>
                </a:solidFill>
                <a:latin typeface="Source Sans Pro"/>
                <a:ea typeface="Source Sans Pro"/>
                <a:cs typeface="Source Sans Pro"/>
                <a:sym typeface="Source Sans Pro"/>
              </a:rPr>
              <a:t>Simulation of project based on the first drafted design and simultaneously simulating every individual components ordered.</a:t>
            </a:r>
            <a:endParaRPr sz="1500"/>
          </a:p>
        </p:txBody>
      </p:sp>
      <p:sp>
        <p:nvSpPr>
          <p:cNvPr id="94" name="Google Shape;94;p6"/>
          <p:cNvSpPr txBox="1"/>
          <p:nvPr/>
        </p:nvSpPr>
        <p:spPr>
          <a:xfrm>
            <a:off x="4696297" y="6652425"/>
            <a:ext cx="7492500" cy="5541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600">
                <a:solidFill>
                  <a:srgbClr val="3F3F3F"/>
                </a:solidFill>
                <a:latin typeface="Work Sans Regular"/>
                <a:ea typeface="Work Sans Regular"/>
                <a:cs typeface="Work Sans Regular"/>
                <a:sym typeface="Work Sans Regular"/>
              </a:rPr>
              <a:t>S I M U L A T I O N </a:t>
            </a:r>
            <a:endParaRPr/>
          </a:p>
        </p:txBody>
      </p:sp>
      <p:cxnSp>
        <p:nvCxnSpPr>
          <p:cNvPr id="95" name="Google Shape;95;p6"/>
          <p:cNvCxnSpPr/>
          <p:nvPr/>
        </p:nvCxnSpPr>
        <p:spPr>
          <a:xfrm>
            <a:off x="3033131" y="7291497"/>
            <a:ext cx="0" cy="2126440"/>
          </a:xfrm>
          <a:prstGeom prst="straightConnector1">
            <a:avLst/>
          </a:prstGeom>
          <a:noFill/>
          <a:ln w="9525" cap="flat" cmpd="sng">
            <a:solidFill>
              <a:srgbClr val="D8D8D8"/>
            </a:solidFill>
            <a:prstDash val="solid"/>
            <a:miter lim="800000"/>
            <a:headEnd type="stealth" w="med" len="med"/>
            <a:tailEnd type="stealth" w="med" len="med"/>
          </a:ln>
        </p:spPr>
      </p:cxnSp>
      <p:cxnSp>
        <p:nvCxnSpPr>
          <p:cNvPr id="96" name="Google Shape;96;p6"/>
          <p:cNvCxnSpPr/>
          <p:nvPr/>
        </p:nvCxnSpPr>
        <p:spPr>
          <a:xfrm>
            <a:off x="3033131" y="4503692"/>
            <a:ext cx="0" cy="2126440"/>
          </a:xfrm>
          <a:prstGeom prst="straightConnector1">
            <a:avLst/>
          </a:prstGeom>
          <a:noFill/>
          <a:ln w="9525" cap="flat" cmpd="sng">
            <a:solidFill>
              <a:srgbClr val="D8D8D8"/>
            </a:solidFill>
            <a:prstDash val="solid"/>
            <a:miter lim="800000"/>
            <a:headEnd type="stealth" w="med" len="med"/>
            <a:tailEnd type="stealth" w="med" len="med"/>
          </a:ln>
        </p:spPr>
      </p:cxnSp>
      <p:sp>
        <p:nvSpPr>
          <p:cNvPr id="97" name="Google Shape;97;p6"/>
          <p:cNvSpPr txBox="1"/>
          <p:nvPr/>
        </p:nvSpPr>
        <p:spPr>
          <a:xfrm>
            <a:off x="7197874" y="1094575"/>
            <a:ext cx="9981900" cy="924300"/>
          </a:xfrm>
          <a:prstGeom prst="rect">
            <a:avLst/>
          </a:prstGeom>
          <a:noFill/>
          <a:ln>
            <a:noFill/>
          </a:ln>
        </p:spPr>
        <p:txBody>
          <a:bodyPr spcFirstLastPara="1" wrap="square" lIns="91425" tIns="457200" rIns="91425" bIns="45700" anchor="ctr" anchorCtr="0">
            <a:spAutoFit/>
          </a:bodyPr>
          <a:lstStyle/>
          <a:p>
            <a:pPr marL="0" marR="0" lvl="0" indent="0" algn="ctr" rtl="0">
              <a:lnSpc>
                <a:spcPct val="160454"/>
              </a:lnSpc>
              <a:spcBef>
                <a:spcPts val="0"/>
              </a:spcBef>
              <a:spcAft>
                <a:spcPts val="0"/>
              </a:spcAft>
              <a:buNone/>
            </a:pPr>
            <a:r>
              <a:rPr lang="en-US" sz="4400" dirty="0">
                <a:solidFill>
                  <a:srgbClr val="3F3F3F"/>
                </a:solidFill>
                <a:latin typeface="Work Sans Regular"/>
                <a:ea typeface="Work Sans Regular"/>
                <a:cs typeface="Work Sans Regular"/>
                <a:sym typeface="Work Sans Regular"/>
              </a:rPr>
              <a:t>P R O G R E S </a:t>
            </a:r>
            <a:r>
              <a:rPr lang="en-US" sz="4400" dirty="0" err="1">
                <a:solidFill>
                  <a:srgbClr val="3F3F3F"/>
                </a:solidFill>
                <a:latin typeface="Work Sans Regular"/>
                <a:ea typeface="Work Sans Regular"/>
                <a:cs typeface="Work Sans Regular"/>
                <a:sym typeface="Work Sans Regular"/>
              </a:rPr>
              <a:t>S</a:t>
            </a:r>
            <a:r>
              <a:rPr lang="en-US" sz="4400" dirty="0">
                <a:solidFill>
                  <a:srgbClr val="3F3F3F"/>
                </a:solidFill>
                <a:latin typeface="Work Sans Regular"/>
                <a:ea typeface="Work Sans Regular"/>
                <a:cs typeface="Work Sans Regular"/>
                <a:sym typeface="Work Sans Regular"/>
              </a:rPr>
              <a:t>  </a:t>
            </a:r>
            <a:r>
              <a:rPr lang="en-US" sz="4400" dirty="0" err="1">
                <a:solidFill>
                  <a:srgbClr val="3F3F3F"/>
                </a:solidFill>
                <a:latin typeface="Work Sans Regular"/>
                <a:ea typeface="Work Sans Regular"/>
                <a:cs typeface="Work Sans Regular"/>
                <a:sym typeface="Work Sans Regular"/>
              </a:rPr>
              <a:t>S</a:t>
            </a:r>
            <a:r>
              <a:rPr lang="en-US" sz="4400" dirty="0">
                <a:solidFill>
                  <a:srgbClr val="3F3F3F"/>
                </a:solidFill>
                <a:latin typeface="Work Sans Regular"/>
                <a:ea typeface="Work Sans Regular"/>
                <a:cs typeface="Work Sans Regular"/>
                <a:sym typeface="Work Sans Regular"/>
              </a:rPr>
              <a:t> C H E D U L E</a:t>
            </a:r>
            <a:endParaRPr sz="4400" dirty="0">
              <a:solidFill>
                <a:srgbClr val="3F3F3F"/>
              </a:solidFill>
              <a:latin typeface="Work Sans Regular"/>
              <a:ea typeface="Work Sans Regular"/>
              <a:cs typeface="Work Sans Regular"/>
              <a:sym typeface="Work Sans Regular"/>
            </a:endParaRPr>
          </a:p>
        </p:txBody>
      </p:sp>
      <p:cxnSp>
        <p:nvCxnSpPr>
          <p:cNvPr id="98" name="Google Shape;98;p6"/>
          <p:cNvCxnSpPr/>
          <p:nvPr/>
        </p:nvCxnSpPr>
        <p:spPr>
          <a:xfrm>
            <a:off x="11048135" y="2403979"/>
            <a:ext cx="2281500" cy="0"/>
          </a:xfrm>
          <a:prstGeom prst="straightConnector1">
            <a:avLst/>
          </a:prstGeom>
          <a:noFill/>
          <a:ln w="38100" cap="flat" cmpd="sng">
            <a:solidFill>
              <a:schemeClr val="accent2"/>
            </a:solidFill>
            <a:prstDash val="solid"/>
            <a:miter lim="800000"/>
            <a:headEnd type="none" w="sm" len="sm"/>
            <a:tailEnd type="none" w="sm" len="sm"/>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7"/>
          <p:cNvSpPr txBox="1"/>
          <p:nvPr/>
        </p:nvSpPr>
        <p:spPr>
          <a:xfrm>
            <a:off x="14677644" y="6993965"/>
            <a:ext cx="8334629" cy="1574857"/>
          </a:xfrm>
          <a:prstGeom prst="rect">
            <a:avLst/>
          </a:prstGeom>
          <a:noFill/>
          <a:ln>
            <a:noFill/>
          </a:ln>
        </p:spPr>
        <p:txBody>
          <a:bodyPr spcFirstLastPara="1" wrap="square" lIns="217475" tIns="108725" rIns="217475" bIns="108725" anchor="t" anchorCtr="0">
            <a:spAutoFit/>
          </a:bodyPr>
          <a:lstStyle/>
          <a:p>
            <a:pPr marL="0" marR="0" lvl="0" indent="0" algn="l" rtl="0">
              <a:lnSpc>
                <a:spcPct val="155882"/>
              </a:lnSpc>
              <a:spcBef>
                <a:spcPts val="0"/>
              </a:spcBef>
              <a:spcAft>
                <a:spcPts val="0"/>
              </a:spcAft>
              <a:buClr>
                <a:schemeClr val="dk1"/>
              </a:buClr>
              <a:buSzPts val="1700"/>
              <a:buFont typeface="Arial"/>
              <a:buNone/>
            </a:pPr>
            <a:r>
              <a:rPr lang="en-US" sz="1700">
                <a:solidFill>
                  <a:schemeClr val="dk1"/>
                </a:solidFill>
                <a:latin typeface="Source Sans Pro"/>
                <a:ea typeface="Source Sans Pro"/>
                <a:cs typeface="Source Sans Pro"/>
                <a:sym typeface="Source Sans Pro"/>
              </a:rPr>
              <a:t>Squadron leader is placed at level 2, so that information is received to him before it is received to the control room, as to take action a bit earlier if some mishap occurs. The squadron leader would also be equipped with sensors ..i.e. RF receiver (</a:t>
            </a:r>
            <a:r>
              <a:rPr lang="en-US" sz="1700">
                <a:solidFill>
                  <a:srgbClr val="FE7E49"/>
                </a:solidFill>
                <a:latin typeface="Source Sans Pro"/>
                <a:ea typeface="Source Sans Pro"/>
                <a:cs typeface="Source Sans Pro"/>
                <a:sym typeface="Source Sans Pro"/>
              </a:rPr>
              <a:t>HC-12</a:t>
            </a:r>
            <a:r>
              <a:rPr lang="en-US" sz="1700">
                <a:solidFill>
                  <a:schemeClr val="dk1"/>
                </a:solidFill>
                <a:latin typeface="Source Sans Pro"/>
                <a:ea typeface="Source Sans Pro"/>
                <a:cs typeface="Source Sans Pro"/>
                <a:sym typeface="Source Sans Pro"/>
              </a:rPr>
              <a:t>), Temp sensor(</a:t>
            </a:r>
            <a:r>
              <a:rPr lang="en-US" sz="1700">
                <a:solidFill>
                  <a:srgbClr val="FE7E49"/>
                </a:solidFill>
                <a:latin typeface="Source Sans Pro"/>
                <a:ea typeface="Source Sans Pro"/>
                <a:cs typeface="Source Sans Pro"/>
                <a:sym typeface="Source Sans Pro"/>
              </a:rPr>
              <a:t>LM-35</a:t>
            </a:r>
            <a:r>
              <a:rPr lang="en-US" sz="1700">
                <a:solidFill>
                  <a:schemeClr val="dk1"/>
                </a:solidFill>
                <a:latin typeface="Source Sans Pro"/>
                <a:ea typeface="Source Sans Pro"/>
                <a:cs typeface="Source Sans Pro"/>
                <a:sym typeface="Source Sans Pro"/>
              </a:rPr>
              <a:t>), LoRa WAN transmitter (</a:t>
            </a:r>
            <a:r>
              <a:rPr lang="en-US" sz="1700">
                <a:solidFill>
                  <a:srgbClr val="FE7E49"/>
                </a:solidFill>
                <a:latin typeface="Source Sans Pro"/>
                <a:ea typeface="Source Sans Pro"/>
                <a:cs typeface="Source Sans Pro"/>
                <a:sym typeface="Source Sans Pro"/>
              </a:rPr>
              <a:t>SX-1278</a:t>
            </a:r>
            <a:r>
              <a:rPr lang="en-US" sz="1700">
                <a:solidFill>
                  <a:schemeClr val="dk1"/>
                </a:solidFill>
                <a:latin typeface="Source Sans Pro"/>
                <a:ea typeface="Source Sans Pro"/>
                <a:cs typeface="Source Sans Pro"/>
                <a:sym typeface="Source Sans Pro"/>
              </a:rPr>
              <a:t>) and an Arduino </a:t>
            </a:r>
            <a:r>
              <a:rPr lang="en-US" sz="1700">
                <a:solidFill>
                  <a:srgbClr val="FE7E49"/>
                </a:solidFill>
                <a:latin typeface="Source Sans Pro"/>
                <a:ea typeface="Source Sans Pro"/>
                <a:cs typeface="Source Sans Pro"/>
                <a:sym typeface="Source Sans Pro"/>
              </a:rPr>
              <a:t>UNO</a:t>
            </a:r>
            <a:r>
              <a:rPr lang="en-US" sz="1700">
                <a:solidFill>
                  <a:schemeClr val="dk1"/>
                </a:solidFill>
                <a:latin typeface="Source Sans Pro"/>
                <a:ea typeface="Source Sans Pro"/>
                <a:cs typeface="Source Sans Pro"/>
                <a:sym typeface="Source Sans Pro"/>
              </a:rPr>
              <a:t>.</a:t>
            </a:r>
            <a:endParaRPr/>
          </a:p>
        </p:txBody>
      </p:sp>
      <p:sp>
        <p:nvSpPr>
          <p:cNvPr id="105" name="Google Shape;105;p7"/>
          <p:cNvSpPr txBox="1"/>
          <p:nvPr/>
        </p:nvSpPr>
        <p:spPr>
          <a:xfrm>
            <a:off x="14826505" y="6555048"/>
            <a:ext cx="2569999" cy="40011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2100">
                <a:solidFill>
                  <a:schemeClr val="dk2"/>
                </a:solidFill>
                <a:latin typeface="Work Sans Regular"/>
                <a:ea typeface="Work Sans Regular"/>
                <a:cs typeface="Work Sans Regular"/>
                <a:sym typeface="Work Sans Regular"/>
              </a:rPr>
              <a:t>Squadron Leader</a:t>
            </a:r>
            <a:endParaRPr sz="1500"/>
          </a:p>
        </p:txBody>
      </p:sp>
      <p:sp>
        <p:nvSpPr>
          <p:cNvPr id="106" name="Google Shape;106;p7"/>
          <p:cNvSpPr txBox="1"/>
          <p:nvPr/>
        </p:nvSpPr>
        <p:spPr>
          <a:xfrm>
            <a:off x="14677644" y="4758426"/>
            <a:ext cx="8334629" cy="1228608"/>
          </a:xfrm>
          <a:prstGeom prst="rect">
            <a:avLst/>
          </a:prstGeom>
          <a:noFill/>
          <a:ln>
            <a:noFill/>
          </a:ln>
        </p:spPr>
        <p:txBody>
          <a:bodyPr spcFirstLastPara="1" wrap="square" lIns="217475" tIns="108725" rIns="217475" bIns="108725" anchor="t" anchorCtr="0">
            <a:spAutoFit/>
          </a:bodyPr>
          <a:lstStyle/>
          <a:p>
            <a:pPr marL="0" marR="0" lvl="0" indent="0" algn="l" rtl="0">
              <a:lnSpc>
                <a:spcPct val="155882"/>
              </a:lnSpc>
              <a:spcBef>
                <a:spcPts val="0"/>
              </a:spcBef>
              <a:spcAft>
                <a:spcPts val="0"/>
              </a:spcAft>
              <a:buClr>
                <a:schemeClr val="dk1"/>
              </a:buClr>
              <a:buSzPts val="1700"/>
              <a:buFont typeface="Arial"/>
              <a:buNone/>
            </a:pPr>
            <a:r>
              <a:rPr lang="en-US" sz="1700">
                <a:solidFill>
                  <a:schemeClr val="dk1"/>
                </a:solidFill>
                <a:latin typeface="Source Sans Pro"/>
                <a:ea typeface="Source Sans Pro"/>
                <a:cs typeface="Source Sans Pro"/>
                <a:sym typeface="Source Sans Pro"/>
              </a:rPr>
              <a:t>Soldiers are the key player that play a role in the whole system – they are equipped with multiple sensors ..i.e. Temp sensor (</a:t>
            </a:r>
            <a:r>
              <a:rPr lang="en-US" sz="1700">
                <a:solidFill>
                  <a:srgbClr val="FE7E49"/>
                </a:solidFill>
                <a:latin typeface="Source Sans Pro"/>
                <a:ea typeface="Source Sans Pro"/>
                <a:cs typeface="Source Sans Pro"/>
                <a:sym typeface="Source Sans Pro"/>
              </a:rPr>
              <a:t>LM-35</a:t>
            </a:r>
            <a:r>
              <a:rPr lang="en-US" sz="1700">
                <a:solidFill>
                  <a:schemeClr val="dk1"/>
                </a:solidFill>
                <a:latin typeface="Source Sans Pro"/>
                <a:ea typeface="Source Sans Pro"/>
                <a:cs typeface="Source Sans Pro"/>
                <a:sym typeface="Source Sans Pro"/>
              </a:rPr>
              <a:t>), Pulse sensor (</a:t>
            </a:r>
            <a:r>
              <a:rPr lang="en-US" sz="1700">
                <a:solidFill>
                  <a:srgbClr val="FE7E49"/>
                </a:solidFill>
                <a:latin typeface="Source Sans Pro"/>
                <a:ea typeface="Source Sans Pro"/>
                <a:cs typeface="Source Sans Pro"/>
                <a:sym typeface="Source Sans Pro"/>
              </a:rPr>
              <a:t>RC-A-4015</a:t>
            </a:r>
            <a:r>
              <a:rPr lang="en-US" sz="1700">
                <a:solidFill>
                  <a:schemeClr val="dk1"/>
                </a:solidFill>
                <a:latin typeface="Source Sans Pro"/>
                <a:ea typeface="Source Sans Pro"/>
                <a:cs typeface="Source Sans Pro"/>
                <a:sym typeface="Source Sans Pro"/>
              </a:rPr>
              <a:t>), GPS sensor (</a:t>
            </a:r>
            <a:r>
              <a:rPr lang="en-US" sz="1700">
                <a:solidFill>
                  <a:srgbClr val="FE7E49"/>
                </a:solidFill>
                <a:latin typeface="Source Sans Pro"/>
                <a:ea typeface="Source Sans Pro"/>
                <a:cs typeface="Source Sans Pro"/>
                <a:sym typeface="Source Sans Pro"/>
              </a:rPr>
              <a:t>Neo-6M</a:t>
            </a:r>
            <a:r>
              <a:rPr lang="en-US" sz="1700">
                <a:solidFill>
                  <a:schemeClr val="dk1"/>
                </a:solidFill>
                <a:latin typeface="Source Sans Pro"/>
                <a:ea typeface="Source Sans Pro"/>
                <a:cs typeface="Source Sans Pro"/>
                <a:sym typeface="Source Sans Pro"/>
              </a:rPr>
              <a:t>), RF transmitter (</a:t>
            </a:r>
            <a:r>
              <a:rPr lang="en-US" sz="1700">
                <a:solidFill>
                  <a:srgbClr val="FE7E49"/>
                </a:solidFill>
                <a:latin typeface="Source Sans Pro"/>
                <a:ea typeface="Source Sans Pro"/>
                <a:cs typeface="Source Sans Pro"/>
                <a:sym typeface="Source Sans Pro"/>
              </a:rPr>
              <a:t>HC-12</a:t>
            </a:r>
            <a:r>
              <a:rPr lang="en-US" sz="1700">
                <a:solidFill>
                  <a:schemeClr val="dk1"/>
                </a:solidFill>
                <a:latin typeface="Source Sans Pro"/>
                <a:ea typeface="Source Sans Pro"/>
                <a:cs typeface="Source Sans Pro"/>
                <a:sym typeface="Source Sans Pro"/>
              </a:rPr>
              <a:t>) and an Arduino </a:t>
            </a:r>
            <a:r>
              <a:rPr lang="en-US" sz="1700">
                <a:solidFill>
                  <a:srgbClr val="FE7E49"/>
                </a:solidFill>
                <a:latin typeface="Source Sans Pro"/>
                <a:ea typeface="Source Sans Pro"/>
                <a:cs typeface="Source Sans Pro"/>
                <a:sym typeface="Source Sans Pro"/>
              </a:rPr>
              <a:t>UNO</a:t>
            </a:r>
            <a:r>
              <a:rPr lang="en-US" sz="1700">
                <a:solidFill>
                  <a:schemeClr val="dk1"/>
                </a:solidFill>
                <a:latin typeface="Source Sans Pro"/>
                <a:ea typeface="Source Sans Pro"/>
                <a:cs typeface="Source Sans Pro"/>
                <a:sym typeface="Source Sans Pro"/>
              </a:rPr>
              <a:t>.</a:t>
            </a:r>
            <a:r>
              <a:rPr lang="en-US" sz="1700">
                <a:solidFill>
                  <a:schemeClr val="dk2"/>
                </a:solidFill>
                <a:latin typeface="Source Sans Pro"/>
                <a:ea typeface="Source Sans Pro"/>
                <a:cs typeface="Source Sans Pro"/>
                <a:sym typeface="Source Sans Pro"/>
              </a:rPr>
              <a:t> </a:t>
            </a:r>
            <a:endParaRPr sz="1700">
              <a:solidFill>
                <a:schemeClr val="dk1"/>
              </a:solidFill>
              <a:latin typeface="Source Sans Pro"/>
              <a:ea typeface="Source Sans Pro"/>
              <a:cs typeface="Source Sans Pro"/>
              <a:sym typeface="Source Sans Pro"/>
            </a:endParaRPr>
          </a:p>
        </p:txBody>
      </p:sp>
      <p:sp>
        <p:nvSpPr>
          <p:cNvPr id="107" name="Google Shape;107;p7"/>
          <p:cNvSpPr txBox="1"/>
          <p:nvPr/>
        </p:nvSpPr>
        <p:spPr>
          <a:xfrm>
            <a:off x="14826505" y="4196307"/>
            <a:ext cx="2839303" cy="40011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2000">
                <a:solidFill>
                  <a:schemeClr val="dk2"/>
                </a:solidFill>
                <a:latin typeface="Work Sans Regular"/>
                <a:ea typeface="Work Sans Regular"/>
                <a:cs typeface="Work Sans Regular"/>
                <a:sym typeface="Work Sans Regular"/>
              </a:rPr>
              <a:t>S1,S2,S3 - Soldiers</a:t>
            </a:r>
            <a:endParaRPr>
              <a:latin typeface="Work Sans Regular"/>
              <a:ea typeface="Work Sans Regular"/>
              <a:cs typeface="Work Sans Regular"/>
              <a:sym typeface="Work Sans Regular"/>
            </a:endParaRPr>
          </a:p>
        </p:txBody>
      </p:sp>
      <p:sp>
        <p:nvSpPr>
          <p:cNvPr id="108" name="Google Shape;108;p7"/>
          <p:cNvSpPr txBox="1"/>
          <p:nvPr/>
        </p:nvSpPr>
        <p:spPr>
          <a:xfrm>
            <a:off x="15270327" y="1168450"/>
            <a:ext cx="5379000" cy="924300"/>
          </a:xfrm>
          <a:prstGeom prst="rect">
            <a:avLst/>
          </a:prstGeom>
          <a:noFill/>
          <a:ln>
            <a:noFill/>
          </a:ln>
        </p:spPr>
        <p:txBody>
          <a:bodyPr spcFirstLastPara="1" wrap="square" lIns="91425" tIns="457200" rIns="91425" bIns="45700" anchor="ctr" anchorCtr="0">
            <a:spAutoFit/>
          </a:bodyPr>
          <a:lstStyle/>
          <a:p>
            <a:pPr marL="0" marR="0" lvl="0" indent="0" algn="ctr" rtl="0">
              <a:lnSpc>
                <a:spcPct val="160454"/>
              </a:lnSpc>
              <a:spcBef>
                <a:spcPts val="0"/>
              </a:spcBef>
              <a:spcAft>
                <a:spcPts val="0"/>
              </a:spcAft>
              <a:buNone/>
            </a:pPr>
            <a:r>
              <a:rPr lang="en-US" sz="4400">
                <a:solidFill>
                  <a:srgbClr val="3F3F3F"/>
                </a:solidFill>
                <a:latin typeface="Work Sans Regular"/>
                <a:ea typeface="Work Sans Regular"/>
                <a:cs typeface="Work Sans Regular"/>
                <a:sym typeface="Work Sans Regular"/>
              </a:rPr>
              <a:t>D E S I G N I N G</a:t>
            </a:r>
            <a:endParaRPr sz="4400">
              <a:solidFill>
                <a:srgbClr val="3F3F3F"/>
              </a:solidFill>
              <a:latin typeface="Work Sans Regular"/>
              <a:ea typeface="Work Sans Regular"/>
              <a:cs typeface="Work Sans Regular"/>
              <a:sym typeface="Work Sans Regular"/>
            </a:endParaRPr>
          </a:p>
        </p:txBody>
      </p:sp>
      <p:cxnSp>
        <p:nvCxnSpPr>
          <p:cNvPr id="109" name="Google Shape;109;p7"/>
          <p:cNvCxnSpPr/>
          <p:nvPr/>
        </p:nvCxnSpPr>
        <p:spPr>
          <a:xfrm>
            <a:off x="16940802" y="2446904"/>
            <a:ext cx="2038051" cy="0"/>
          </a:xfrm>
          <a:prstGeom prst="straightConnector1">
            <a:avLst/>
          </a:prstGeom>
          <a:noFill/>
          <a:ln w="38100" cap="flat" cmpd="sng">
            <a:solidFill>
              <a:schemeClr val="accent2"/>
            </a:solidFill>
            <a:prstDash val="solid"/>
            <a:miter lim="800000"/>
            <a:headEnd type="none" w="sm" len="sm"/>
            <a:tailEnd type="none" w="sm" len="sm"/>
          </a:ln>
        </p:spPr>
      </p:cxnSp>
      <p:sp>
        <p:nvSpPr>
          <p:cNvPr id="110" name="Google Shape;110;p7"/>
          <p:cNvSpPr txBox="1"/>
          <p:nvPr/>
        </p:nvSpPr>
        <p:spPr>
          <a:xfrm>
            <a:off x="14677644" y="9575753"/>
            <a:ext cx="8334629" cy="882359"/>
          </a:xfrm>
          <a:prstGeom prst="rect">
            <a:avLst/>
          </a:prstGeom>
          <a:noFill/>
          <a:ln>
            <a:noFill/>
          </a:ln>
        </p:spPr>
        <p:txBody>
          <a:bodyPr spcFirstLastPara="1" wrap="square" lIns="217475" tIns="108725" rIns="217475" bIns="108725" anchor="t" anchorCtr="0">
            <a:spAutoFit/>
          </a:bodyPr>
          <a:lstStyle/>
          <a:p>
            <a:pPr marL="0" marR="0" lvl="0" indent="0" algn="l" rtl="0">
              <a:lnSpc>
                <a:spcPct val="155882"/>
              </a:lnSpc>
              <a:spcBef>
                <a:spcPts val="0"/>
              </a:spcBef>
              <a:spcAft>
                <a:spcPts val="0"/>
              </a:spcAft>
              <a:buClr>
                <a:schemeClr val="dk1"/>
              </a:buClr>
              <a:buSzPts val="1700"/>
              <a:buFont typeface="Arial"/>
              <a:buNone/>
            </a:pPr>
            <a:r>
              <a:rPr lang="en-US" sz="1700">
                <a:solidFill>
                  <a:schemeClr val="dk1"/>
                </a:solidFill>
                <a:latin typeface="Source Sans Pro"/>
                <a:ea typeface="Source Sans Pro"/>
                <a:cs typeface="Source Sans Pro"/>
                <a:sym typeface="Source Sans Pro"/>
              </a:rPr>
              <a:t>This is level 3, where all the information received through the LoRa WAN (</a:t>
            </a:r>
            <a:r>
              <a:rPr lang="en-US" sz="1700">
                <a:solidFill>
                  <a:srgbClr val="FE7E49"/>
                </a:solidFill>
                <a:latin typeface="Source Sans Pro"/>
                <a:ea typeface="Source Sans Pro"/>
                <a:cs typeface="Source Sans Pro"/>
                <a:sym typeface="Source Sans Pro"/>
              </a:rPr>
              <a:t>SX-1278</a:t>
            </a:r>
            <a:r>
              <a:rPr lang="en-US" sz="1700">
                <a:solidFill>
                  <a:schemeClr val="dk1"/>
                </a:solidFill>
                <a:latin typeface="Source Sans Pro"/>
                <a:ea typeface="Source Sans Pro"/>
                <a:cs typeface="Source Sans Pro"/>
                <a:sym typeface="Source Sans Pro"/>
              </a:rPr>
              <a:t>) is stored in a place.</a:t>
            </a:r>
            <a:endParaRPr/>
          </a:p>
        </p:txBody>
      </p:sp>
      <p:sp>
        <p:nvSpPr>
          <p:cNvPr id="111" name="Google Shape;111;p7"/>
          <p:cNvSpPr txBox="1"/>
          <p:nvPr/>
        </p:nvSpPr>
        <p:spPr>
          <a:xfrm>
            <a:off x="14826505" y="9013634"/>
            <a:ext cx="2114297" cy="40011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2100">
                <a:solidFill>
                  <a:schemeClr val="dk2"/>
                </a:solidFill>
                <a:latin typeface="Work Sans Regular"/>
                <a:ea typeface="Work Sans Regular"/>
                <a:cs typeface="Work Sans Regular"/>
                <a:sym typeface="Work Sans Regular"/>
              </a:rPr>
              <a:t>Control Room</a:t>
            </a:r>
            <a:endParaRPr sz="2100"/>
          </a:p>
        </p:txBody>
      </p:sp>
      <p:pic>
        <p:nvPicPr>
          <p:cNvPr id="112" name="Google Shape;112;p7"/>
          <p:cNvPicPr preferRelativeResize="0">
            <a:picLocks noGrp="1"/>
          </p:cNvPicPr>
          <p:nvPr>
            <p:ph type="pic" idx="2"/>
          </p:nvPr>
        </p:nvPicPr>
        <p:blipFill rotWithShape="1">
          <a:blip r:embed="rId3">
            <a:alphaModFix/>
          </a:blip>
          <a:srcRect t="7684" b="7684"/>
          <a:stretch/>
        </p:blipFill>
        <p:spPr>
          <a:xfrm>
            <a:off x="0" y="0"/>
            <a:ext cx="12496200" cy="13716000"/>
          </a:xfrm>
          <a:prstGeom prst="rect">
            <a:avLst/>
          </a:prstGeom>
          <a:noFill/>
          <a:ln>
            <a:noFill/>
          </a:ln>
        </p:spPr>
      </p:pic>
      <p:pic>
        <p:nvPicPr>
          <p:cNvPr id="113" name="Google Shape;113;p7"/>
          <p:cNvPicPr preferRelativeResize="0"/>
          <p:nvPr/>
        </p:nvPicPr>
        <p:blipFill rotWithShape="1">
          <a:blip r:embed="rId4">
            <a:alphaModFix/>
          </a:blip>
          <a:srcRect/>
          <a:stretch/>
        </p:blipFill>
        <p:spPr>
          <a:xfrm>
            <a:off x="13503470" y="4196308"/>
            <a:ext cx="609278" cy="609278"/>
          </a:xfrm>
          <a:prstGeom prst="rect">
            <a:avLst/>
          </a:prstGeom>
          <a:noFill/>
          <a:ln>
            <a:noFill/>
          </a:ln>
        </p:spPr>
      </p:pic>
      <p:pic>
        <p:nvPicPr>
          <p:cNvPr id="114" name="Google Shape;114;p7"/>
          <p:cNvPicPr preferRelativeResize="0"/>
          <p:nvPr/>
        </p:nvPicPr>
        <p:blipFill rotWithShape="1">
          <a:blip r:embed="rId5">
            <a:alphaModFix/>
          </a:blip>
          <a:srcRect/>
          <a:stretch/>
        </p:blipFill>
        <p:spPr>
          <a:xfrm>
            <a:off x="13545458" y="6555048"/>
            <a:ext cx="567291" cy="567291"/>
          </a:xfrm>
          <a:prstGeom prst="rect">
            <a:avLst/>
          </a:prstGeom>
          <a:noFill/>
          <a:ln>
            <a:noFill/>
          </a:ln>
        </p:spPr>
      </p:pic>
      <p:pic>
        <p:nvPicPr>
          <p:cNvPr id="115" name="Google Shape;115;p7"/>
          <p:cNvPicPr preferRelativeResize="0"/>
          <p:nvPr/>
        </p:nvPicPr>
        <p:blipFill rotWithShape="1">
          <a:blip r:embed="rId6">
            <a:alphaModFix/>
          </a:blip>
          <a:srcRect/>
          <a:stretch/>
        </p:blipFill>
        <p:spPr>
          <a:xfrm>
            <a:off x="13630494" y="9056162"/>
            <a:ext cx="519706" cy="48343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8"/>
          <p:cNvSpPr txBox="1"/>
          <p:nvPr/>
        </p:nvSpPr>
        <p:spPr>
          <a:xfrm>
            <a:off x="1395977" y="9881930"/>
            <a:ext cx="8334629" cy="1973427"/>
          </a:xfrm>
          <a:prstGeom prst="rect">
            <a:avLst/>
          </a:prstGeom>
          <a:noFill/>
          <a:ln>
            <a:noFill/>
          </a:ln>
        </p:spPr>
        <p:txBody>
          <a:bodyPr spcFirstLastPara="1" wrap="square" lIns="217475" tIns="108725" rIns="217475" bIns="108725" anchor="t" anchorCtr="0">
            <a:spAutoFit/>
          </a:bodyPr>
          <a:lstStyle/>
          <a:p>
            <a:pPr marL="0" marR="0" lvl="0" indent="0" algn="l" rtl="0">
              <a:lnSpc>
                <a:spcPct val="155882"/>
              </a:lnSpc>
              <a:spcBef>
                <a:spcPts val="0"/>
              </a:spcBef>
              <a:spcAft>
                <a:spcPts val="0"/>
              </a:spcAft>
              <a:buClr>
                <a:schemeClr val="dk1"/>
              </a:buClr>
              <a:buSzPts val="1700"/>
              <a:buFont typeface="Arial"/>
              <a:buNone/>
            </a:pPr>
            <a:r>
              <a:rPr lang="en-US" sz="1800">
                <a:solidFill>
                  <a:schemeClr val="dk1"/>
                </a:solidFill>
                <a:latin typeface="Source Sans Pro"/>
                <a:ea typeface="Source Sans Pro"/>
                <a:cs typeface="Source Sans Pro"/>
                <a:sym typeface="Source Sans Pro"/>
              </a:rPr>
              <a:t>A pulse wave is the change in the volume of a blood vessel that occurs when the heart pumps blood, and a detector that monitors this volume change is called a pulse sensor.</a:t>
            </a:r>
            <a:r>
              <a:rPr lang="en-US" sz="1800"/>
              <a:t> </a:t>
            </a:r>
            <a:r>
              <a:rPr lang="en-US" sz="1800">
                <a:solidFill>
                  <a:schemeClr val="dk1"/>
                </a:solidFill>
                <a:latin typeface="Source Sans Pro"/>
                <a:ea typeface="Source Sans Pro"/>
                <a:cs typeface="Source Sans Pro"/>
                <a:sym typeface="Source Sans Pro"/>
              </a:rPr>
              <a:t>RC-A-4015 does the same work by using a led, which emits light and simultaneously receives the emitted light and accordingly processes the light to provide an analog value of  the heartbeat.</a:t>
            </a:r>
            <a:endParaRPr sz="1800"/>
          </a:p>
        </p:txBody>
      </p:sp>
      <p:sp>
        <p:nvSpPr>
          <p:cNvPr id="122" name="Google Shape;122;p8"/>
          <p:cNvSpPr txBox="1"/>
          <p:nvPr/>
        </p:nvSpPr>
        <p:spPr>
          <a:xfrm>
            <a:off x="1489866" y="9278384"/>
            <a:ext cx="4857997" cy="52322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2800">
                <a:solidFill>
                  <a:schemeClr val="dk2"/>
                </a:solidFill>
                <a:latin typeface="Work Sans Regular"/>
                <a:ea typeface="Work Sans Regular"/>
                <a:cs typeface="Work Sans Regular"/>
                <a:sym typeface="Work Sans Regular"/>
              </a:rPr>
              <a:t>Pulse Sensor (</a:t>
            </a:r>
            <a:r>
              <a:rPr lang="en-US" sz="2800">
                <a:solidFill>
                  <a:srgbClr val="FE7E49"/>
                </a:solidFill>
                <a:latin typeface="Work Sans Regular"/>
                <a:ea typeface="Work Sans Regular"/>
                <a:cs typeface="Work Sans Regular"/>
                <a:sym typeface="Work Sans Regular"/>
              </a:rPr>
              <a:t>RC-A-4015</a:t>
            </a:r>
            <a:r>
              <a:rPr lang="en-US" sz="2800">
                <a:solidFill>
                  <a:schemeClr val="dk2"/>
                </a:solidFill>
                <a:latin typeface="Work Sans Regular"/>
                <a:ea typeface="Work Sans Regular"/>
                <a:cs typeface="Work Sans Regular"/>
                <a:sym typeface="Work Sans Regular"/>
              </a:rPr>
              <a:t>)</a:t>
            </a:r>
            <a:endParaRPr sz="2800">
              <a:solidFill>
                <a:schemeClr val="dk2"/>
              </a:solidFill>
              <a:latin typeface="Work Sans Regular"/>
              <a:ea typeface="Work Sans Regular"/>
              <a:cs typeface="Work Sans Regular"/>
              <a:sym typeface="Work Sans Regular"/>
            </a:endParaRPr>
          </a:p>
        </p:txBody>
      </p:sp>
      <p:sp>
        <p:nvSpPr>
          <p:cNvPr id="123" name="Google Shape;123;p8"/>
          <p:cNvSpPr txBox="1"/>
          <p:nvPr/>
        </p:nvSpPr>
        <p:spPr>
          <a:xfrm>
            <a:off x="1489866" y="4972105"/>
            <a:ext cx="8334629" cy="1217259"/>
          </a:xfrm>
          <a:prstGeom prst="rect">
            <a:avLst/>
          </a:prstGeom>
          <a:noFill/>
          <a:ln>
            <a:noFill/>
          </a:ln>
        </p:spPr>
        <p:txBody>
          <a:bodyPr spcFirstLastPara="1" wrap="square" lIns="217475" tIns="108725" rIns="217475" bIns="108725" anchor="t" anchorCtr="0">
            <a:spAutoFit/>
          </a:bodyPr>
          <a:lstStyle/>
          <a:p>
            <a:pPr marL="0" marR="0" lvl="0" indent="0" algn="l" rtl="0">
              <a:lnSpc>
                <a:spcPct val="155882"/>
              </a:lnSpc>
              <a:spcBef>
                <a:spcPts val="0"/>
              </a:spcBef>
              <a:spcAft>
                <a:spcPts val="0"/>
              </a:spcAft>
              <a:buClr>
                <a:schemeClr val="dk1"/>
              </a:buClr>
              <a:buSzPts val="1700"/>
              <a:buFont typeface="Arial"/>
              <a:buNone/>
            </a:pPr>
            <a:r>
              <a:rPr lang="en-US" sz="1800">
                <a:solidFill>
                  <a:schemeClr val="dk1"/>
                </a:solidFill>
                <a:latin typeface="Source Sans Pro"/>
                <a:ea typeface="Source Sans Pro"/>
                <a:cs typeface="Source Sans Pro"/>
                <a:sym typeface="Source Sans Pro"/>
              </a:rPr>
              <a:t>LM-35 is a precession Integrated circuit Temperature sensor, whose output voltage varies, based on the temperature around it. It is a small and cheap IC which can be used to measure temperature anywhere between -55°C to 150°C.</a:t>
            </a:r>
            <a:endParaRPr sz="1800"/>
          </a:p>
        </p:txBody>
      </p:sp>
      <p:sp>
        <p:nvSpPr>
          <p:cNvPr id="124" name="Google Shape;124;p8"/>
          <p:cNvSpPr txBox="1"/>
          <p:nvPr/>
        </p:nvSpPr>
        <p:spPr>
          <a:xfrm>
            <a:off x="1613569" y="4437616"/>
            <a:ext cx="4071756" cy="52322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2800" dirty="0">
                <a:solidFill>
                  <a:schemeClr val="dk2"/>
                </a:solidFill>
                <a:latin typeface="Work Sans Regular"/>
                <a:ea typeface="Work Sans Regular"/>
                <a:cs typeface="Work Sans Regular"/>
                <a:sym typeface="Work Sans Regular"/>
              </a:rPr>
              <a:t>Temp Sensor (</a:t>
            </a:r>
            <a:r>
              <a:rPr lang="en-US" sz="2800" dirty="0">
                <a:solidFill>
                  <a:srgbClr val="FE7E49"/>
                </a:solidFill>
                <a:latin typeface="Work Sans Regular"/>
                <a:ea typeface="Work Sans Regular"/>
                <a:cs typeface="Work Sans Regular"/>
                <a:sym typeface="Work Sans Regular"/>
              </a:rPr>
              <a:t>LM-35</a:t>
            </a:r>
            <a:r>
              <a:rPr lang="en-US" sz="2800" dirty="0">
                <a:solidFill>
                  <a:schemeClr val="dk2"/>
                </a:solidFill>
                <a:latin typeface="Work Sans Regular"/>
                <a:ea typeface="Work Sans Regular"/>
                <a:cs typeface="Work Sans Regular"/>
                <a:sym typeface="Work Sans Regular"/>
              </a:rPr>
              <a:t>)</a:t>
            </a:r>
            <a:endParaRPr dirty="0">
              <a:latin typeface="Work Sans Regular"/>
              <a:ea typeface="Work Sans Regular"/>
              <a:cs typeface="Work Sans Regular"/>
              <a:sym typeface="Work Sans Regular"/>
            </a:endParaRPr>
          </a:p>
        </p:txBody>
      </p:sp>
      <p:sp>
        <p:nvSpPr>
          <p:cNvPr id="125" name="Google Shape;125;p8"/>
          <p:cNvSpPr txBox="1"/>
          <p:nvPr/>
        </p:nvSpPr>
        <p:spPr>
          <a:xfrm>
            <a:off x="3078576" y="1946500"/>
            <a:ext cx="5533500" cy="924000"/>
          </a:xfrm>
          <a:prstGeom prst="rect">
            <a:avLst/>
          </a:prstGeom>
          <a:noFill/>
          <a:ln>
            <a:noFill/>
          </a:ln>
        </p:spPr>
        <p:txBody>
          <a:bodyPr spcFirstLastPara="1" wrap="square" lIns="91425" tIns="457200" rIns="91425" bIns="45700" anchor="ctr" anchorCtr="0">
            <a:spAutoFit/>
          </a:bodyPr>
          <a:lstStyle/>
          <a:p>
            <a:pPr marL="0" marR="0" lvl="0" indent="0" algn="ctr" rtl="0">
              <a:lnSpc>
                <a:spcPct val="160454"/>
              </a:lnSpc>
              <a:spcBef>
                <a:spcPts val="0"/>
              </a:spcBef>
              <a:spcAft>
                <a:spcPts val="0"/>
              </a:spcAft>
              <a:buNone/>
            </a:pPr>
            <a:r>
              <a:rPr lang="en-US" sz="4400">
                <a:solidFill>
                  <a:srgbClr val="3F3F3F"/>
                </a:solidFill>
                <a:latin typeface="Work Sans Regular"/>
                <a:ea typeface="Work Sans Regular"/>
                <a:cs typeface="Work Sans Regular"/>
                <a:sym typeface="Work Sans Regular"/>
              </a:rPr>
              <a:t>S I M U L A T I O N</a:t>
            </a:r>
            <a:endParaRPr/>
          </a:p>
        </p:txBody>
      </p:sp>
      <p:cxnSp>
        <p:nvCxnSpPr>
          <p:cNvPr id="126" name="Google Shape;126;p8"/>
          <p:cNvCxnSpPr/>
          <p:nvPr/>
        </p:nvCxnSpPr>
        <p:spPr>
          <a:xfrm>
            <a:off x="4704636" y="3160582"/>
            <a:ext cx="2281380" cy="0"/>
          </a:xfrm>
          <a:prstGeom prst="straightConnector1">
            <a:avLst/>
          </a:prstGeom>
          <a:noFill/>
          <a:ln w="38100" cap="flat" cmpd="sng">
            <a:solidFill>
              <a:schemeClr val="accent2"/>
            </a:solidFill>
            <a:prstDash val="solid"/>
            <a:miter lim="800000"/>
            <a:headEnd type="none" w="sm" len="sm"/>
            <a:tailEnd type="none" w="sm" len="sm"/>
          </a:ln>
        </p:spPr>
      </p:cxnSp>
      <p:pic>
        <p:nvPicPr>
          <p:cNvPr id="127" name="Google Shape;127;p8"/>
          <p:cNvPicPr preferRelativeResize="0"/>
          <p:nvPr/>
        </p:nvPicPr>
        <p:blipFill rotWithShape="1">
          <a:blip r:embed="rId3">
            <a:alphaModFix/>
          </a:blip>
          <a:srcRect/>
          <a:stretch/>
        </p:blipFill>
        <p:spPr>
          <a:xfrm rot="5400000">
            <a:off x="3573686" y="5652438"/>
            <a:ext cx="3256072" cy="3568588"/>
          </a:xfrm>
          <a:prstGeom prst="rect">
            <a:avLst/>
          </a:prstGeom>
          <a:noFill/>
          <a:ln>
            <a:noFill/>
          </a:ln>
        </p:spPr>
      </p:pic>
      <p:pic>
        <p:nvPicPr>
          <p:cNvPr id="128" name="Google Shape;128;p8"/>
          <p:cNvPicPr preferRelativeResize="0"/>
          <p:nvPr/>
        </p:nvPicPr>
        <p:blipFill rotWithShape="1">
          <a:blip r:embed="rId4">
            <a:alphaModFix/>
          </a:blip>
          <a:srcRect l="24091" r="28713" b="29052"/>
          <a:stretch/>
        </p:blipFill>
        <p:spPr>
          <a:xfrm rot="5400000">
            <a:off x="4727900" y="11542060"/>
            <a:ext cx="1616244" cy="2538094"/>
          </a:xfrm>
          <a:prstGeom prst="rect">
            <a:avLst/>
          </a:prstGeom>
          <a:noFill/>
          <a:ln>
            <a:noFill/>
          </a:ln>
        </p:spPr>
      </p:pic>
      <p:pic>
        <p:nvPicPr>
          <p:cNvPr id="129" name="Google Shape;129;p8"/>
          <p:cNvPicPr preferRelativeResize="0"/>
          <p:nvPr/>
        </p:nvPicPr>
        <p:blipFill rotWithShape="1">
          <a:blip r:embed="rId5">
            <a:alphaModFix/>
          </a:blip>
          <a:srcRect l="466" t="18099" r="57385" b="8905"/>
          <a:stretch/>
        </p:blipFill>
        <p:spPr>
          <a:xfrm>
            <a:off x="12084146" y="1152143"/>
            <a:ext cx="5533554" cy="5189573"/>
          </a:xfrm>
          <a:prstGeom prst="rect">
            <a:avLst/>
          </a:prstGeom>
          <a:noFill/>
          <a:ln w="9525" cap="flat" cmpd="sng">
            <a:solidFill>
              <a:srgbClr val="F2F2F2"/>
            </a:solidFill>
            <a:prstDash val="solid"/>
            <a:round/>
            <a:headEnd type="none" w="sm" len="sm"/>
            <a:tailEnd type="none" w="sm" len="sm"/>
          </a:ln>
        </p:spPr>
      </p:pic>
      <p:pic>
        <p:nvPicPr>
          <p:cNvPr id="130" name="Google Shape;130;p8"/>
          <p:cNvPicPr preferRelativeResize="0"/>
          <p:nvPr/>
        </p:nvPicPr>
        <p:blipFill rotWithShape="1">
          <a:blip r:embed="rId6">
            <a:alphaModFix/>
          </a:blip>
          <a:srcRect l="314" t="11200" r="65540" b="5441"/>
          <a:stretch/>
        </p:blipFill>
        <p:spPr>
          <a:xfrm>
            <a:off x="12084145" y="6910521"/>
            <a:ext cx="3570383" cy="6141980"/>
          </a:xfrm>
          <a:prstGeom prst="rect">
            <a:avLst/>
          </a:prstGeom>
          <a:noFill/>
          <a:ln w="9525" cap="flat" cmpd="sng">
            <a:solidFill>
              <a:srgbClr val="F2F2F2"/>
            </a:solidFill>
            <a:prstDash val="solid"/>
            <a:round/>
            <a:headEnd type="none" w="sm" len="sm"/>
            <a:tailEnd type="none" w="sm" len="sm"/>
          </a:ln>
        </p:spPr>
      </p:pic>
      <p:sp>
        <p:nvSpPr>
          <p:cNvPr id="131" name="Google Shape;131;p8"/>
          <p:cNvSpPr txBox="1"/>
          <p:nvPr/>
        </p:nvSpPr>
        <p:spPr>
          <a:xfrm>
            <a:off x="12084146" y="6341718"/>
            <a:ext cx="5533554"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dirty="0">
                <a:solidFill>
                  <a:srgbClr val="FE7E49"/>
                </a:solidFill>
                <a:latin typeface="Work Sans Regular"/>
                <a:ea typeface="Work Sans Regular"/>
                <a:cs typeface="Work Sans Regular"/>
                <a:sym typeface="Work Sans Regular"/>
              </a:rPr>
              <a:t>LM-35</a:t>
            </a:r>
            <a:endParaRPr b="1" dirty="0">
              <a:latin typeface="Work Sans Regular"/>
              <a:ea typeface="Work Sans Regular"/>
              <a:cs typeface="Work Sans Regular"/>
              <a:sym typeface="Work Sans Regular"/>
            </a:endParaRPr>
          </a:p>
        </p:txBody>
      </p:sp>
      <p:sp>
        <p:nvSpPr>
          <p:cNvPr id="132" name="Google Shape;132;p8"/>
          <p:cNvSpPr txBox="1"/>
          <p:nvPr/>
        </p:nvSpPr>
        <p:spPr>
          <a:xfrm>
            <a:off x="12092235" y="13107367"/>
            <a:ext cx="11995055"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dirty="0">
                <a:solidFill>
                  <a:srgbClr val="FE7E49"/>
                </a:solidFill>
                <a:latin typeface="Work Sans Regular"/>
                <a:ea typeface="Work Sans Regular"/>
                <a:cs typeface="Work Sans Regular"/>
                <a:sym typeface="Work Sans Regular"/>
              </a:rPr>
              <a:t>RC-A-4015</a:t>
            </a:r>
            <a:endParaRPr sz="2400" b="1" dirty="0">
              <a:solidFill>
                <a:schemeClr val="dk1"/>
              </a:solidFill>
              <a:latin typeface="Work Sans Regular"/>
              <a:ea typeface="Work Sans Regular"/>
              <a:cs typeface="Work Sans Regular"/>
              <a:sym typeface="Work Sans Regular"/>
            </a:endParaRPr>
          </a:p>
        </p:txBody>
      </p:sp>
      <p:pic>
        <p:nvPicPr>
          <p:cNvPr id="133" name="Google Shape;133;p8"/>
          <p:cNvPicPr preferRelativeResize="0"/>
          <p:nvPr/>
        </p:nvPicPr>
        <p:blipFill rotWithShape="1">
          <a:blip r:embed="rId7">
            <a:alphaModFix/>
          </a:blip>
          <a:srcRect l="758" t="6838" r="1323" b="7443"/>
          <a:stretch/>
        </p:blipFill>
        <p:spPr>
          <a:xfrm>
            <a:off x="14828734" y="6910521"/>
            <a:ext cx="9292490" cy="6141980"/>
          </a:xfrm>
          <a:prstGeom prst="rect">
            <a:avLst/>
          </a:prstGeom>
          <a:noFill/>
          <a:ln w="9525" cap="flat" cmpd="sng">
            <a:solidFill>
              <a:srgbClr val="F2F2F2"/>
            </a:solidFill>
            <a:prstDash val="solid"/>
            <a:round/>
            <a:headEnd type="none" w="sm" len="sm"/>
            <a:tailEnd type="none" w="sm" len="sm"/>
          </a:ln>
        </p:spPr>
      </p:pic>
      <p:pic>
        <p:nvPicPr>
          <p:cNvPr id="134" name="Google Shape;134;p8"/>
          <p:cNvPicPr preferRelativeResize="0"/>
          <p:nvPr/>
        </p:nvPicPr>
        <p:blipFill rotWithShape="1">
          <a:blip r:embed="rId8">
            <a:alphaModFix/>
          </a:blip>
          <a:srcRect l="405" r="41471"/>
          <a:stretch/>
        </p:blipFill>
        <p:spPr>
          <a:xfrm>
            <a:off x="17849848" y="1152144"/>
            <a:ext cx="6271375" cy="5189574"/>
          </a:xfrm>
          <a:prstGeom prst="rect">
            <a:avLst/>
          </a:prstGeom>
          <a:noFill/>
          <a:ln w="9525" cap="flat" cmpd="sng">
            <a:solidFill>
              <a:srgbClr val="F2F2F2"/>
            </a:solidFill>
            <a:prstDash val="solid"/>
            <a:round/>
            <a:headEnd type="none" w="sm" len="sm"/>
            <a:tailEnd type="none" w="sm" len="sm"/>
          </a:ln>
        </p:spPr>
      </p:pic>
      <p:sp>
        <p:nvSpPr>
          <p:cNvPr id="135" name="Google Shape;135;p8"/>
          <p:cNvSpPr txBox="1"/>
          <p:nvPr/>
        </p:nvSpPr>
        <p:spPr>
          <a:xfrm>
            <a:off x="17849848" y="6341718"/>
            <a:ext cx="6271375"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dirty="0">
                <a:solidFill>
                  <a:srgbClr val="FE7E49"/>
                </a:solidFill>
                <a:latin typeface="Work Sans Regular"/>
                <a:ea typeface="Work Sans Regular"/>
                <a:cs typeface="Work Sans Regular"/>
                <a:sym typeface="Work Sans Regular"/>
              </a:rPr>
              <a:t>(LM-35) + (RC-A-4015)</a:t>
            </a:r>
            <a:endParaRPr b="1" dirty="0">
              <a:latin typeface="Work Sans Regular"/>
              <a:ea typeface="Work Sans Regular"/>
              <a:cs typeface="Work Sans Regular"/>
              <a:sym typeface="Work Sans Regul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9"/>
          <p:cNvSpPr txBox="1"/>
          <p:nvPr/>
        </p:nvSpPr>
        <p:spPr>
          <a:xfrm>
            <a:off x="1395977" y="9881930"/>
            <a:ext cx="8334629" cy="882359"/>
          </a:xfrm>
          <a:prstGeom prst="rect">
            <a:avLst/>
          </a:prstGeom>
          <a:noFill/>
          <a:ln>
            <a:noFill/>
          </a:ln>
        </p:spPr>
        <p:txBody>
          <a:bodyPr spcFirstLastPara="1" wrap="square" lIns="217475" tIns="108725" rIns="217475" bIns="108725" anchor="t" anchorCtr="0">
            <a:spAutoFit/>
          </a:bodyPr>
          <a:lstStyle/>
          <a:p>
            <a:pPr marL="0" marR="0" lvl="0" indent="0" algn="l" rtl="0">
              <a:lnSpc>
                <a:spcPct val="155882"/>
              </a:lnSpc>
              <a:spcBef>
                <a:spcPts val="0"/>
              </a:spcBef>
              <a:spcAft>
                <a:spcPts val="0"/>
              </a:spcAft>
              <a:buClr>
                <a:schemeClr val="dk1"/>
              </a:buClr>
              <a:buSzPts val="1700"/>
              <a:buFont typeface="Arial"/>
              <a:buNone/>
            </a:pPr>
            <a:r>
              <a:rPr lang="en-US" sz="1800">
                <a:solidFill>
                  <a:schemeClr val="dk1"/>
                </a:solidFill>
                <a:latin typeface="Source Sans Pro"/>
                <a:ea typeface="Source Sans Pro"/>
                <a:cs typeface="Source Sans Pro"/>
                <a:sym typeface="Source Sans Pro"/>
              </a:rPr>
              <a:t>The HC-12 is a half-duplex wireless serial communication module with 100 channels in the 433.4-473.0 MHz range that is capable of transmitting up to 1 km.</a:t>
            </a:r>
            <a:endParaRPr sz="1800"/>
          </a:p>
        </p:txBody>
      </p:sp>
      <p:sp>
        <p:nvSpPr>
          <p:cNvPr id="142" name="Google Shape;142;p9"/>
          <p:cNvSpPr txBox="1"/>
          <p:nvPr/>
        </p:nvSpPr>
        <p:spPr>
          <a:xfrm>
            <a:off x="1489866" y="9278384"/>
            <a:ext cx="3493264" cy="52322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2800">
                <a:solidFill>
                  <a:schemeClr val="dk2"/>
                </a:solidFill>
                <a:latin typeface="Work Sans Regular"/>
                <a:ea typeface="Work Sans Regular"/>
                <a:cs typeface="Work Sans Regular"/>
                <a:sym typeface="Work Sans Regular"/>
              </a:rPr>
              <a:t>RF Sensor (</a:t>
            </a:r>
            <a:r>
              <a:rPr lang="en-US" sz="2800">
                <a:solidFill>
                  <a:srgbClr val="FE7E49"/>
                </a:solidFill>
                <a:latin typeface="Work Sans Regular"/>
                <a:ea typeface="Work Sans Regular"/>
                <a:cs typeface="Work Sans Regular"/>
                <a:sym typeface="Work Sans Regular"/>
              </a:rPr>
              <a:t>HC-12</a:t>
            </a:r>
            <a:r>
              <a:rPr lang="en-US" sz="2800">
                <a:solidFill>
                  <a:schemeClr val="dk2"/>
                </a:solidFill>
                <a:latin typeface="Work Sans Regular"/>
                <a:ea typeface="Work Sans Regular"/>
                <a:cs typeface="Work Sans Regular"/>
                <a:sym typeface="Work Sans Regular"/>
              </a:rPr>
              <a:t>)</a:t>
            </a:r>
            <a:endParaRPr sz="2800">
              <a:solidFill>
                <a:schemeClr val="dk2"/>
              </a:solidFill>
              <a:latin typeface="Work Sans Regular"/>
              <a:ea typeface="Work Sans Regular"/>
              <a:cs typeface="Work Sans Regular"/>
              <a:sym typeface="Work Sans Regular"/>
            </a:endParaRPr>
          </a:p>
        </p:txBody>
      </p:sp>
      <p:sp>
        <p:nvSpPr>
          <p:cNvPr id="143" name="Google Shape;143;p9"/>
          <p:cNvSpPr txBox="1"/>
          <p:nvPr/>
        </p:nvSpPr>
        <p:spPr>
          <a:xfrm>
            <a:off x="1395977" y="4963252"/>
            <a:ext cx="8334629" cy="1228608"/>
          </a:xfrm>
          <a:prstGeom prst="rect">
            <a:avLst/>
          </a:prstGeom>
          <a:noFill/>
          <a:ln>
            <a:noFill/>
          </a:ln>
        </p:spPr>
        <p:txBody>
          <a:bodyPr spcFirstLastPara="1" wrap="square" lIns="217475" tIns="108725" rIns="217475" bIns="108725" anchor="t" anchorCtr="0">
            <a:spAutoFit/>
          </a:bodyPr>
          <a:lstStyle/>
          <a:p>
            <a:pPr marL="0" marR="0" lvl="0" indent="0" algn="l" rtl="0">
              <a:lnSpc>
                <a:spcPct val="155882"/>
              </a:lnSpc>
              <a:spcBef>
                <a:spcPts val="0"/>
              </a:spcBef>
              <a:spcAft>
                <a:spcPts val="0"/>
              </a:spcAft>
              <a:buClr>
                <a:schemeClr val="dk1"/>
              </a:buClr>
              <a:buSzPts val="1700"/>
              <a:buFont typeface="Arial"/>
              <a:buNone/>
            </a:pPr>
            <a:r>
              <a:rPr lang="en-US" sz="1800">
                <a:solidFill>
                  <a:schemeClr val="dk1"/>
                </a:solidFill>
                <a:latin typeface="Source Sans Pro"/>
                <a:ea typeface="Source Sans Pro"/>
                <a:cs typeface="Source Sans Pro"/>
                <a:sym typeface="Source Sans Pro"/>
              </a:rPr>
              <a:t>GPS sensors are receivers with antennas that use a satellite-based navigation system with a network of 24 satellites in orbit around the earth to provide position, velocity, and timing information.</a:t>
            </a:r>
            <a:endParaRPr sz="1800"/>
          </a:p>
        </p:txBody>
      </p:sp>
      <p:sp>
        <p:nvSpPr>
          <p:cNvPr id="144" name="Google Shape;144;p9"/>
          <p:cNvSpPr txBox="1"/>
          <p:nvPr/>
        </p:nvSpPr>
        <p:spPr>
          <a:xfrm>
            <a:off x="1519679" y="4428763"/>
            <a:ext cx="4330031" cy="52322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2800">
                <a:solidFill>
                  <a:schemeClr val="dk2"/>
                </a:solidFill>
                <a:latin typeface="Work Sans Regular"/>
                <a:ea typeface="Work Sans Regular"/>
                <a:cs typeface="Work Sans Regular"/>
                <a:sym typeface="Work Sans Regular"/>
              </a:rPr>
              <a:t>GPS Sensor (</a:t>
            </a:r>
            <a:r>
              <a:rPr lang="en-US" sz="2800">
                <a:solidFill>
                  <a:srgbClr val="FE7E49"/>
                </a:solidFill>
                <a:latin typeface="Work Sans Regular"/>
                <a:ea typeface="Work Sans Regular"/>
                <a:cs typeface="Work Sans Regular"/>
                <a:sym typeface="Work Sans Regular"/>
              </a:rPr>
              <a:t>Neo-6M</a:t>
            </a:r>
            <a:r>
              <a:rPr lang="en-US" sz="2800">
                <a:solidFill>
                  <a:schemeClr val="dk2"/>
                </a:solidFill>
                <a:latin typeface="Work Sans Regular"/>
                <a:ea typeface="Work Sans Regular"/>
                <a:cs typeface="Work Sans Regular"/>
                <a:sym typeface="Work Sans Regular"/>
              </a:rPr>
              <a:t>)</a:t>
            </a:r>
            <a:endParaRPr>
              <a:latin typeface="Work Sans Regular"/>
              <a:ea typeface="Work Sans Regular"/>
              <a:cs typeface="Work Sans Regular"/>
              <a:sym typeface="Work Sans Regular"/>
            </a:endParaRPr>
          </a:p>
        </p:txBody>
      </p:sp>
      <p:cxnSp>
        <p:nvCxnSpPr>
          <p:cNvPr id="145" name="Google Shape;145;p9"/>
          <p:cNvCxnSpPr/>
          <p:nvPr/>
        </p:nvCxnSpPr>
        <p:spPr>
          <a:xfrm>
            <a:off x="4704635" y="3160582"/>
            <a:ext cx="2281380" cy="0"/>
          </a:xfrm>
          <a:prstGeom prst="straightConnector1">
            <a:avLst/>
          </a:prstGeom>
          <a:noFill/>
          <a:ln w="38100" cap="flat" cmpd="sng">
            <a:solidFill>
              <a:schemeClr val="accent2"/>
            </a:solidFill>
            <a:prstDash val="solid"/>
            <a:miter lim="800000"/>
            <a:headEnd type="none" w="sm" len="sm"/>
            <a:tailEnd type="none" w="sm" len="sm"/>
          </a:ln>
        </p:spPr>
      </p:cxnSp>
      <p:sp>
        <p:nvSpPr>
          <p:cNvPr id="146" name="Google Shape;146;p9"/>
          <p:cNvSpPr txBox="1"/>
          <p:nvPr/>
        </p:nvSpPr>
        <p:spPr>
          <a:xfrm>
            <a:off x="12084145" y="6355387"/>
            <a:ext cx="5898448"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dirty="0">
                <a:solidFill>
                  <a:srgbClr val="FE7E49"/>
                </a:solidFill>
                <a:latin typeface="Work Sans Regular"/>
                <a:ea typeface="Work Sans Regular"/>
                <a:cs typeface="Work Sans Regular"/>
                <a:sym typeface="Work Sans Regular"/>
              </a:rPr>
              <a:t>Neo-6M (NMEA Data)</a:t>
            </a:r>
            <a:endParaRPr b="1" dirty="0">
              <a:latin typeface="Work Sans Regular"/>
              <a:ea typeface="Work Sans Regular"/>
              <a:cs typeface="Work Sans Regular"/>
              <a:sym typeface="Work Sans Regular"/>
            </a:endParaRPr>
          </a:p>
        </p:txBody>
      </p:sp>
      <p:sp>
        <p:nvSpPr>
          <p:cNvPr id="147" name="Google Shape;147;p9"/>
          <p:cNvSpPr txBox="1"/>
          <p:nvPr/>
        </p:nvSpPr>
        <p:spPr>
          <a:xfrm>
            <a:off x="12084145" y="13049272"/>
            <a:ext cx="11804555"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dirty="0">
                <a:solidFill>
                  <a:srgbClr val="FE7E49"/>
                </a:solidFill>
                <a:latin typeface="Work Sans Regular"/>
                <a:ea typeface="Work Sans Regular"/>
                <a:cs typeface="Work Sans Regular"/>
                <a:sym typeface="Work Sans Regular"/>
              </a:rPr>
              <a:t>HC-12 (Transmitter and Receiver)</a:t>
            </a:r>
            <a:endParaRPr b="1" dirty="0">
              <a:latin typeface="Work Sans Regular"/>
              <a:ea typeface="Work Sans Regular"/>
              <a:cs typeface="Work Sans Regular"/>
              <a:sym typeface="Work Sans Regular"/>
            </a:endParaRPr>
          </a:p>
        </p:txBody>
      </p:sp>
      <p:sp>
        <p:nvSpPr>
          <p:cNvPr id="148" name="Google Shape;148;p9"/>
          <p:cNvSpPr txBox="1"/>
          <p:nvPr/>
        </p:nvSpPr>
        <p:spPr>
          <a:xfrm>
            <a:off x="18081672" y="6356550"/>
            <a:ext cx="5807028" cy="46166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b="1" dirty="0">
                <a:solidFill>
                  <a:srgbClr val="FE7E49"/>
                </a:solidFill>
                <a:latin typeface="Work Sans Regular"/>
                <a:ea typeface="Work Sans Regular"/>
                <a:cs typeface="Work Sans Regular"/>
                <a:sym typeface="Work Sans Regular"/>
              </a:rPr>
              <a:t>Neo-6M(</a:t>
            </a:r>
            <a:r>
              <a:rPr lang="en-US" sz="2400" b="1" dirty="0" err="1">
                <a:solidFill>
                  <a:srgbClr val="FE7E49"/>
                </a:solidFill>
                <a:latin typeface="Work Sans Regular"/>
                <a:ea typeface="Work Sans Regular"/>
                <a:cs typeface="Work Sans Regular"/>
                <a:sym typeface="Work Sans Regular"/>
              </a:rPr>
              <a:t>Lat,Lon</a:t>
            </a:r>
            <a:r>
              <a:rPr lang="en-US" sz="2400" b="1" dirty="0">
                <a:solidFill>
                  <a:srgbClr val="FE7E49"/>
                </a:solidFill>
                <a:latin typeface="Work Sans Regular"/>
                <a:ea typeface="Work Sans Regular"/>
                <a:cs typeface="Work Sans Regular"/>
                <a:sym typeface="Work Sans Regular"/>
              </a:rPr>
              <a:t> and Date Data)</a:t>
            </a:r>
            <a:endParaRPr b="1" dirty="0">
              <a:latin typeface="Work Sans Regular"/>
              <a:ea typeface="Work Sans Regular"/>
              <a:cs typeface="Work Sans Regular"/>
              <a:sym typeface="Work Sans Regular"/>
            </a:endParaRPr>
          </a:p>
        </p:txBody>
      </p:sp>
      <p:pic>
        <p:nvPicPr>
          <p:cNvPr id="149" name="Google Shape;149;p9"/>
          <p:cNvPicPr preferRelativeResize="0"/>
          <p:nvPr/>
        </p:nvPicPr>
        <p:blipFill rotWithShape="1">
          <a:blip r:embed="rId3">
            <a:alphaModFix/>
          </a:blip>
          <a:srcRect/>
          <a:stretch/>
        </p:blipFill>
        <p:spPr>
          <a:xfrm flipH="1">
            <a:off x="3361200" y="5886632"/>
            <a:ext cx="3493263" cy="3077259"/>
          </a:xfrm>
          <a:prstGeom prst="rect">
            <a:avLst/>
          </a:prstGeom>
          <a:noFill/>
          <a:ln>
            <a:noFill/>
          </a:ln>
        </p:spPr>
      </p:pic>
      <p:pic>
        <p:nvPicPr>
          <p:cNvPr id="150" name="Google Shape;150;p9"/>
          <p:cNvPicPr preferRelativeResize="0"/>
          <p:nvPr/>
        </p:nvPicPr>
        <p:blipFill rotWithShape="1">
          <a:blip r:embed="rId4">
            <a:alphaModFix/>
          </a:blip>
          <a:srcRect/>
          <a:stretch/>
        </p:blipFill>
        <p:spPr>
          <a:xfrm>
            <a:off x="3633409" y="10844616"/>
            <a:ext cx="3352605" cy="2666322"/>
          </a:xfrm>
          <a:prstGeom prst="rect">
            <a:avLst/>
          </a:prstGeom>
          <a:noFill/>
          <a:ln>
            <a:noFill/>
          </a:ln>
        </p:spPr>
      </p:pic>
      <p:pic>
        <p:nvPicPr>
          <p:cNvPr id="151" name="Google Shape;151;p9"/>
          <p:cNvPicPr preferRelativeResize="0"/>
          <p:nvPr/>
        </p:nvPicPr>
        <p:blipFill rotWithShape="1">
          <a:blip r:embed="rId5">
            <a:alphaModFix/>
          </a:blip>
          <a:srcRect l="571" t="12965" r="4231" b="6111"/>
          <a:stretch/>
        </p:blipFill>
        <p:spPr>
          <a:xfrm>
            <a:off x="12084145" y="1327760"/>
            <a:ext cx="5898448" cy="5013958"/>
          </a:xfrm>
          <a:prstGeom prst="rect">
            <a:avLst/>
          </a:prstGeom>
          <a:noFill/>
          <a:ln w="9525" cap="flat" cmpd="sng">
            <a:solidFill>
              <a:srgbClr val="F2F2F2"/>
            </a:solidFill>
            <a:prstDash val="solid"/>
            <a:round/>
            <a:headEnd type="none" w="sm" len="sm"/>
            <a:tailEnd type="none" w="sm" len="sm"/>
          </a:ln>
        </p:spPr>
      </p:pic>
      <p:pic>
        <p:nvPicPr>
          <p:cNvPr id="152" name="Google Shape;152;p9"/>
          <p:cNvPicPr preferRelativeResize="0"/>
          <p:nvPr/>
        </p:nvPicPr>
        <p:blipFill rotWithShape="1">
          <a:blip r:embed="rId6">
            <a:alphaModFix/>
          </a:blip>
          <a:srcRect l="1077" t="13060" r="8196" b="7591"/>
          <a:stretch/>
        </p:blipFill>
        <p:spPr>
          <a:xfrm>
            <a:off x="18149888" y="1327760"/>
            <a:ext cx="5738813" cy="5013957"/>
          </a:xfrm>
          <a:prstGeom prst="rect">
            <a:avLst/>
          </a:prstGeom>
          <a:noFill/>
          <a:ln w="9525" cap="flat" cmpd="sng">
            <a:solidFill>
              <a:srgbClr val="F2F2F2"/>
            </a:solidFill>
            <a:prstDash val="solid"/>
            <a:round/>
            <a:headEnd type="none" w="sm" len="sm"/>
            <a:tailEnd type="none" w="sm" len="sm"/>
          </a:ln>
        </p:spPr>
      </p:pic>
      <p:pic>
        <p:nvPicPr>
          <p:cNvPr id="153" name="Google Shape;153;p9"/>
          <p:cNvPicPr preferRelativeResize="0"/>
          <p:nvPr/>
        </p:nvPicPr>
        <p:blipFill rotWithShape="1">
          <a:blip r:embed="rId7">
            <a:alphaModFix/>
          </a:blip>
          <a:srcRect r="24792"/>
          <a:stretch/>
        </p:blipFill>
        <p:spPr>
          <a:xfrm>
            <a:off x="12084146" y="6897787"/>
            <a:ext cx="11804554" cy="6068406"/>
          </a:xfrm>
          <a:prstGeom prst="rect">
            <a:avLst/>
          </a:prstGeom>
          <a:noFill/>
          <a:ln w="9525" cap="flat" cmpd="sng">
            <a:solidFill>
              <a:srgbClr val="F2F2F2"/>
            </a:solidFill>
            <a:prstDash val="solid"/>
            <a:round/>
            <a:headEnd type="none" w="sm" len="sm"/>
            <a:tailEnd type="none" w="sm" len="sm"/>
          </a:ln>
        </p:spPr>
      </p:pic>
      <p:sp>
        <p:nvSpPr>
          <p:cNvPr id="154" name="Google Shape;154;p9"/>
          <p:cNvSpPr txBox="1"/>
          <p:nvPr/>
        </p:nvSpPr>
        <p:spPr>
          <a:xfrm>
            <a:off x="3078576" y="1903575"/>
            <a:ext cx="5533500" cy="924000"/>
          </a:xfrm>
          <a:prstGeom prst="rect">
            <a:avLst/>
          </a:prstGeom>
          <a:noFill/>
          <a:ln>
            <a:noFill/>
          </a:ln>
        </p:spPr>
        <p:txBody>
          <a:bodyPr spcFirstLastPara="1" wrap="square" lIns="91425" tIns="457200" rIns="91425" bIns="45700" anchor="ctr" anchorCtr="0">
            <a:noAutofit/>
          </a:bodyPr>
          <a:lstStyle/>
          <a:p>
            <a:pPr marL="0" marR="0" lvl="0" indent="0" algn="ctr" rtl="0">
              <a:lnSpc>
                <a:spcPct val="160454"/>
              </a:lnSpc>
              <a:spcBef>
                <a:spcPts val="0"/>
              </a:spcBef>
              <a:spcAft>
                <a:spcPts val="0"/>
              </a:spcAft>
              <a:buNone/>
            </a:pPr>
            <a:r>
              <a:rPr lang="en-US" sz="4400">
                <a:solidFill>
                  <a:srgbClr val="3F3F3F"/>
                </a:solidFill>
                <a:latin typeface="Work Sans Regular"/>
                <a:ea typeface="Work Sans Regular"/>
                <a:cs typeface="Work Sans Regular"/>
                <a:sym typeface="Work Sans Regular"/>
              </a:rPr>
              <a:t>S I M U L A T I O N</a:t>
            </a:r>
            <a:endParaRPr/>
          </a:p>
        </p:txBody>
      </p:sp>
    </p:spTree>
  </p:cSld>
  <p:clrMapOvr>
    <a:masterClrMapping/>
  </p:clrMapOvr>
</p:sld>
</file>

<file path=ppt/theme/theme1.xml><?xml version="1.0" encoding="utf-8"?>
<a:theme xmlns:a="http://schemas.openxmlformats.org/drawingml/2006/main" name="Default Theme">
  <a:themeElements>
    <a:clrScheme name="Custom 1">
      <a:dk1>
        <a:srgbClr val="7F7F7F"/>
      </a:dk1>
      <a:lt1>
        <a:srgbClr val="FFFFFF"/>
      </a:lt1>
      <a:dk2>
        <a:srgbClr val="000000"/>
      </a:dk2>
      <a:lt2>
        <a:srgbClr val="FFFFFF"/>
      </a:lt2>
      <a:accent1>
        <a:srgbClr val="2E2E35"/>
      </a:accent1>
      <a:accent2>
        <a:srgbClr val="FFCCB7"/>
      </a:accent2>
      <a:accent3>
        <a:srgbClr val="9F9EA2"/>
      </a:accent3>
      <a:accent4>
        <a:srgbClr val="D7D5D4"/>
      </a:accent4>
      <a:accent5>
        <a:srgbClr val="2E2E35"/>
      </a:accent5>
      <a:accent6>
        <a:srgbClr val="9F9EA2"/>
      </a:accent6>
      <a:hlink>
        <a:srgbClr val="F33B48"/>
      </a:hlink>
      <a:folHlink>
        <a:srgbClr val="FFC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1259</Words>
  <Application>Microsoft Office PowerPoint</Application>
  <PresentationFormat>Custom</PresentationFormat>
  <Paragraphs>110</Paragraphs>
  <Slides>18</Slides>
  <Notes>18</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Work Sans</vt:lpstr>
      <vt:lpstr>Montserrat SemiBold</vt:lpstr>
      <vt:lpstr>Source Sans Pro</vt:lpstr>
      <vt:lpstr>Montserrat</vt:lpstr>
      <vt:lpstr>Montserrat Thin</vt:lpstr>
      <vt:lpstr>Lato Light</vt:lpstr>
      <vt:lpstr>Montserrat Light</vt:lpstr>
      <vt:lpstr>Work Sans Regular</vt:lpstr>
      <vt:lpstr>Source Sans Pro Light</vt:lpstr>
      <vt:lpstr>Arial</vt:lpstr>
      <vt:lpstr>Calibri</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Parithosh Poojary</dc:creator>
  <cp:lastModifiedBy>parit</cp:lastModifiedBy>
  <cp:revision>1</cp:revision>
  <dcterms:created xsi:type="dcterms:W3CDTF">2014-11-12T21:47:38Z</dcterms:created>
  <dcterms:modified xsi:type="dcterms:W3CDTF">2020-10-07T14:07:38Z</dcterms:modified>
</cp:coreProperties>
</file>